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5"/>
  </p:notesMasterIdLst>
  <p:sldIdLst>
    <p:sldId id="256" r:id="rId2"/>
    <p:sldId id="350" r:id="rId3"/>
    <p:sldId id="381" r:id="rId4"/>
    <p:sldId id="382" r:id="rId5"/>
    <p:sldId id="383" r:id="rId6"/>
    <p:sldId id="352" r:id="rId7"/>
    <p:sldId id="355" r:id="rId8"/>
    <p:sldId id="373" r:id="rId9"/>
    <p:sldId id="374" r:id="rId10"/>
    <p:sldId id="375" r:id="rId11"/>
    <p:sldId id="380" r:id="rId12"/>
    <p:sldId id="379" r:id="rId13"/>
    <p:sldId id="3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21AACCD-40BB-45DF-85D4-65C8AFDAA468}">
          <p14:sldIdLst>
            <p14:sldId id="256"/>
            <p14:sldId id="350"/>
            <p14:sldId id="381"/>
            <p14:sldId id="382"/>
            <p14:sldId id="383"/>
            <p14:sldId id="352"/>
            <p14:sldId id="355"/>
            <p14:sldId id="373"/>
            <p14:sldId id="374"/>
            <p14:sldId id="375"/>
            <p14:sldId id="380"/>
            <p14:sldId id="379"/>
            <p14:sldId id="385"/>
          </p14:sldIdLst>
        </p14:section>
        <p14:section name="Untitled Section" id="{3285F171-2747-4939-BB9E-EA854F3671C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228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FB74A-288D-4E28-82B5-80FFD08C7D44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A0010-1640-434C-8637-3FAD6A945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9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F73D804-F7BC-41DC-B307-51EBE52F4EFE}" type="slidenum">
              <a:rPr lang="en-US" sz="1200" baseline="0" smtClean="0"/>
              <a:pPr eaLnBrk="1" hangingPunct="1"/>
              <a:t>2</a:t>
            </a:fld>
            <a:endParaRPr lang="en-US" sz="1200" baseline="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See pr2-12.cpp and pr2-13.cpp</a:t>
            </a:r>
          </a:p>
        </p:txBody>
      </p:sp>
    </p:spTree>
    <p:extLst>
      <p:ext uri="{BB962C8B-B14F-4D97-AF65-F5344CB8AC3E}">
        <p14:creationId xmlns:p14="http://schemas.microsoft.com/office/powerpoint/2010/main" val="532797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08E534A-7849-4DD9-AD53-0F7DB380EE3A}" type="slidenum">
              <a:rPr lang="en-US" sz="1200" baseline="0" smtClean="0"/>
              <a:pPr eaLnBrk="1" hangingPunct="1"/>
              <a:t>6</a:t>
            </a:fld>
            <a:endParaRPr lang="en-US" sz="1200" baseline="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7161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DBACF7C-E634-4337-92E2-F2A0478A57F4}" type="slidenum">
              <a:rPr lang="en-US" sz="1200" baseline="0" smtClean="0"/>
              <a:pPr eaLnBrk="1" hangingPunct="1"/>
              <a:t>7</a:t>
            </a:fld>
            <a:endParaRPr lang="en-US" sz="1200" baseline="0" smtClean="0"/>
          </a:p>
        </p:txBody>
      </p:sp>
      <p:sp>
        <p:nvSpPr>
          <p:cNvPr id="655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3666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DBACF7C-E634-4337-92E2-F2A0478A57F4}" type="slidenum">
              <a:rPr lang="en-US" sz="1200" baseline="0" smtClean="0"/>
              <a:pPr eaLnBrk="1" hangingPunct="1"/>
              <a:t>8</a:t>
            </a:fld>
            <a:endParaRPr lang="en-US" sz="1200" baseline="0" smtClean="0"/>
          </a:p>
        </p:txBody>
      </p:sp>
      <p:sp>
        <p:nvSpPr>
          <p:cNvPr id="655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3666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DBACF7C-E634-4337-92E2-F2A0478A57F4}" type="slidenum">
              <a:rPr lang="en-US" sz="1200" baseline="0" smtClean="0"/>
              <a:pPr eaLnBrk="1" hangingPunct="1"/>
              <a:t>9</a:t>
            </a:fld>
            <a:endParaRPr lang="en-US" sz="1200" baseline="0" smtClean="0"/>
          </a:p>
        </p:txBody>
      </p:sp>
      <p:sp>
        <p:nvSpPr>
          <p:cNvPr id="655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3666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504B-1D18-4989-BCDF-A31FB4B84C4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361-EB81-4D01-A807-2AF3CD15A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504B-1D18-4989-BCDF-A31FB4B84C4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361-EB81-4D01-A807-2AF3CD15A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504B-1D18-4989-BCDF-A31FB4B84C4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361-EB81-4D01-A807-2AF3CD15A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504B-1D18-4989-BCDF-A31FB4B84C4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361-EB81-4D01-A807-2AF3CD15A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504B-1D18-4989-BCDF-A31FB4B84C4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361-EB81-4D01-A807-2AF3CD15A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504B-1D18-4989-BCDF-A31FB4B84C4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361-EB81-4D01-A807-2AF3CD15A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504B-1D18-4989-BCDF-A31FB4B84C4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361-EB81-4D01-A807-2AF3CD15A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504B-1D18-4989-BCDF-A31FB4B84C4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361-EB81-4D01-A807-2AF3CD15A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504B-1D18-4989-BCDF-A31FB4B84C4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361-EB81-4D01-A807-2AF3CD15A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504B-1D18-4989-BCDF-A31FB4B84C4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361-EB81-4D01-A807-2AF3CD15A4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504B-1D18-4989-BCDF-A31FB4B84C4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DC7361-EB81-4D01-A807-2AF3CD15A4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6DC7361-EB81-4D01-A807-2AF3CD15A4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415504B-1D18-4989-BCDF-A31FB4B84C46}" type="datetimeFigureOut">
              <a:rPr lang="en-US" smtClean="0"/>
              <a:t>9/13/2016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Compiling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M.A Doman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83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/>
              <a:t>Semantic Analysis</a:t>
            </a:r>
          </a:p>
          <a:p>
            <a:endParaRPr lang="en-US" dirty="0"/>
          </a:p>
          <a:p>
            <a:r>
              <a:rPr lang="en-US" dirty="0" smtClean="0"/>
              <a:t>Checks the source program for semantic errors </a:t>
            </a:r>
          </a:p>
          <a:p>
            <a:r>
              <a:rPr lang="en-US" dirty="0" smtClean="0"/>
              <a:t>Gathers type information </a:t>
            </a:r>
          </a:p>
          <a:p>
            <a:pPr lvl="1"/>
            <a:r>
              <a:rPr lang="en-US" dirty="0" smtClean="0"/>
              <a:t>Does type checking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42366" y="4216245"/>
            <a:ext cx="1034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Operator</a:t>
            </a:r>
          </a:p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55737" y="5481285"/>
            <a:ext cx="10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Identifier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88904" y="6089615"/>
            <a:ext cx="565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rate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58478" y="5262901"/>
            <a:ext cx="849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integer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69636" y="60888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60</a:t>
            </a:r>
            <a:endParaRPr lang="en-US" b="1" dirty="0"/>
          </a:p>
        </p:txBody>
      </p:sp>
      <p:cxnSp>
        <p:nvCxnSpPr>
          <p:cNvPr id="8" name="Straight Connector 7"/>
          <p:cNvCxnSpPr>
            <a:stCxn id="5" idx="2"/>
          </p:cNvCxnSpPr>
          <p:nvPr/>
        </p:nvCxnSpPr>
        <p:spPr>
          <a:xfrm flipH="1">
            <a:off x="3800177" y="4862576"/>
            <a:ext cx="1159574" cy="551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10" idx="0"/>
          </p:cNvCxnSpPr>
          <p:nvPr/>
        </p:nvCxnSpPr>
        <p:spPr>
          <a:xfrm>
            <a:off x="5146562" y="4862576"/>
            <a:ext cx="1036808" cy="400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5588448" y="5708659"/>
            <a:ext cx="1297371" cy="2839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IntoDouble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5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0" grpId="0"/>
      <p:bldP spid="11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result of the analysis phase of compilation is an file of type  ‘o’.  </a:t>
            </a:r>
          </a:p>
          <a:p>
            <a:pPr lvl="1"/>
            <a:r>
              <a:rPr lang="en-US" dirty="0" smtClean="0"/>
              <a:t>Example pgm.cpp   – </a:t>
            </a:r>
            <a:r>
              <a:rPr lang="en-US" u="sng" baseline="30000" dirty="0" smtClean="0"/>
              <a:t>compiler</a:t>
            </a:r>
            <a:r>
              <a:rPr lang="en-US" dirty="0" smtClean="0"/>
              <a:t> -&gt;   </a:t>
            </a:r>
            <a:r>
              <a:rPr lang="en-US" dirty="0" err="1" smtClean="0"/>
              <a:t>pgm.o</a:t>
            </a:r>
            <a:r>
              <a:rPr lang="en-US" dirty="0" smtClean="0"/>
              <a:t>  </a:t>
            </a:r>
          </a:p>
          <a:p>
            <a:r>
              <a:rPr lang="en-US" dirty="0" smtClean="0"/>
              <a:t>Once </a:t>
            </a:r>
            <a:r>
              <a:rPr lang="en-US" dirty="0" smtClean="0"/>
              <a:t>all the object (.o) files are created, they are passed to the </a:t>
            </a:r>
            <a:r>
              <a:rPr lang="en-US" i="1" dirty="0" smtClean="0"/>
              <a:t>linker</a:t>
            </a:r>
          </a:p>
          <a:p>
            <a:r>
              <a:rPr lang="en-US" dirty="0" smtClean="0"/>
              <a:t>All references are resolved</a:t>
            </a:r>
          </a:p>
          <a:p>
            <a:r>
              <a:rPr lang="en-US" dirty="0" smtClean="0"/>
              <a:t>Finished product: an executable </a:t>
            </a:r>
            <a:r>
              <a:rPr lang="en-US" dirty="0" smtClean="0"/>
              <a:t>program</a:t>
            </a:r>
          </a:p>
          <a:p>
            <a:pPr lvl="1"/>
            <a:r>
              <a:rPr lang="en-US" dirty="0"/>
              <a:t>Example </a:t>
            </a:r>
            <a:r>
              <a:rPr lang="en-US" dirty="0" err="1" smtClean="0"/>
              <a:t>pgm.o</a:t>
            </a:r>
            <a:r>
              <a:rPr lang="en-US" dirty="0" smtClean="0"/>
              <a:t>   </a:t>
            </a:r>
            <a:r>
              <a:rPr lang="en-US" dirty="0"/>
              <a:t>– </a:t>
            </a:r>
            <a:r>
              <a:rPr lang="en-US" u="sng" baseline="30000" dirty="0" smtClean="0"/>
              <a:t>linker__</a:t>
            </a:r>
            <a:r>
              <a:rPr lang="en-US" dirty="0" smtClean="0"/>
              <a:t>-&gt;   </a:t>
            </a:r>
            <a:r>
              <a:rPr lang="en-US" dirty="0" err="1" smtClean="0"/>
              <a:t>pgm</a:t>
            </a:r>
            <a:r>
              <a:rPr lang="en-US" dirty="0" smtClean="0"/>
              <a:t>   or </a:t>
            </a:r>
            <a:r>
              <a:rPr lang="en-US" dirty="0" err="1" smtClean="0"/>
              <a:t>a.out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98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76563" y="2381189"/>
            <a:ext cx="1564105" cy="1054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Stack.o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4798" y="4065200"/>
            <a:ext cx="1564105" cy="1054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 functions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104687" y="2345686"/>
            <a:ext cx="1856873" cy="1054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StackTest.o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632679" y="642688"/>
            <a:ext cx="2819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Compiler</a:t>
            </a:r>
            <a:endParaRPr lang="en-US" sz="28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1449805" y="2848946"/>
            <a:ext cx="5334457" cy="2352234"/>
            <a:chOff x="1447800" y="2067366"/>
            <a:chExt cx="5334457" cy="2352234"/>
          </a:xfrm>
        </p:grpSpPr>
        <p:sp>
          <p:nvSpPr>
            <p:cNvPr id="9" name="Rounded Rectangle 8"/>
            <p:cNvSpPr/>
            <p:nvPr/>
          </p:nvSpPr>
          <p:spPr>
            <a:xfrm>
              <a:off x="2687052" y="3124200"/>
              <a:ext cx="2819400" cy="1295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Linker</a:t>
              </a:r>
              <a:endParaRPr lang="en-US" sz="28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447800" y="2113548"/>
              <a:ext cx="1371600" cy="10106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910032" y="2081464"/>
              <a:ext cx="0" cy="15089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4"/>
            </p:cNvCxnSpPr>
            <p:nvPr/>
          </p:nvCxnSpPr>
          <p:spPr>
            <a:xfrm flipH="1">
              <a:off x="3714287" y="3400454"/>
              <a:ext cx="318837" cy="7118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442284" y="2067366"/>
              <a:ext cx="1339973" cy="10568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>
            <a:stCxn id="9" idx="2"/>
          </p:cNvCxnSpPr>
          <p:nvPr/>
        </p:nvCxnSpPr>
        <p:spPr>
          <a:xfrm>
            <a:off x="4098757" y="520118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309936" y="2688056"/>
            <a:ext cx="1564105" cy="1054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Node.o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977354" y="5647352"/>
            <a:ext cx="2611083" cy="1054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a.out</a:t>
            </a:r>
            <a:endParaRPr lang="en-US" dirty="0"/>
          </a:p>
        </p:txBody>
      </p:sp>
      <p:cxnSp>
        <p:nvCxnSpPr>
          <p:cNvPr id="10" name="Straight Connector 9"/>
          <p:cNvCxnSpPr>
            <a:stCxn id="11" idx="2"/>
          </p:cNvCxnSpPr>
          <p:nvPr/>
        </p:nvCxnSpPr>
        <p:spPr>
          <a:xfrm>
            <a:off x="4042379" y="1938088"/>
            <a:ext cx="1" cy="443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2"/>
          </p:cNvCxnSpPr>
          <p:nvPr/>
        </p:nvCxnSpPr>
        <p:spPr>
          <a:xfrm flipH="1">
            <a:off x="2135605" y="1938088"/>
            <a:ext cx="1906774" cy="443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2"/>
            <a:endCxn id="18" idx="0"/>
          </p:cNvCxnSpPr>
          <p:nvPr/>
        </p:nvCxnSpPr>
        <p:spPr>
          <a:xfrm>
            <a:off x="4042379" y="1938088"/>
            <a:ext cx="2049610" cy="749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6"/>
            <a:endCxn id="9" idx="1"/>
          </p:cNvCxnSpPr>
          <p:nvPr/>
        </p:nvCxnSpPr>
        <p:spPr>
          <a:xfrm flipV="1">
            <a:off x="1868903" y="4553480"/>
            <a:ext cx="820154" cy="39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27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288091" y="468282"/>
            <a:ext cx="5647101" cy="3380126"/>
            <a:chOff x="533400" y="670693"/>
            <a:chExt cx="7299157" cy="5577707"/>
          </a:xfrm>
        </p:grpSpPr>
        <p:sp>
          <p:nvSpPr>
            <p:cNvPr id="4" name="Oval 3"/>
            <p:cNvSpPr/>
            <p:nvPr/>
          </p:nvSpPr>
          <p:spPr>
            <a:xfrm>
              <a:off x="533400" y="1199148"/>
              <a:ext cx="1561784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Card.h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704133" y="670693"/>
              <a:ext cx="1909324" cy="10547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Card.cpp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5852789" y="1199147"/>
              <a:ext cx="1979768" cy="10547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main.cpp</a:t>
              </a:r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687052" y="4953000"/>
              <a:ext cx="2819400" cy="1295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Compiler</a:t>
              </a:r>
              <a:endParaRPr lang="en-US" sz="280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447800" y="1725461"/>
              <a:ext cx="4694919" cy="2694139"/>
              <a:chOff x="1447800" y="1725461"/>
              <a:chExt cx="4694919" cy="2694139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2687052" y="3124200"/>
                <a:ext cx="2819400" cy="1295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/>
                  <a:t>Preprocessor</a:t>
                </a:r>
                <a:endParaRPr lang="en-US" sz="2800" dirty="0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1447800" y="2113548"/>
                <a:ext cx="1371600" cy="10106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5" idx="4"/>
              </p:cNvCxnSpPr>
              <p:nvPr/>
            </p:nvCxnSpPr>
            <p:spPr>
              <a:xfrm>
                <a:off x="3658796" y="1725461"/>
                <a:ext cx="244484" cy="14197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7" idx="3"/>
              </p:cNvCxnSpPr>
              <p:nvPr/>
            </p:nvCxnSpPr>
            <p:spPr>
              <a:xfrm flipH="1">
                <a:off x="5157538" y="2099448"/>
                <a:ext cx="985181" cy="105683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Connector 25"/>
            <p:cNvCxnSpPr>
              <a:stCxn id="9" idx="2"/>
            </p:cNvCxnSpPr>
            <p:nvPr/>
          </p:nvCxnSpPr>
          <p:spPr>
            <a:xfrm>
              <a:off x="4096752" y="4419600"/>
              <a:ext cx="0" cy="685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937922" y="3740338"/>
            <a:ext cx="5592039" cy="2636920"/>
            <a:chOff x="304798" y="1938088"/>
            <a:chExt cx="6569243" cy="4764032"/>
          </a:xfrm>
        </p:grpSpPr>
        <p:sp>
          <p:nvSpPr>
            <p:cNvPr id="30" name="Oval 29"/>
            <p:cNvSpPr/>
            <p:nvPr/>
          </p:nvSpPr>
          <p:spPr>
            <a:xfrm>
              <a:off x="976563" y="2381189"/>
              <a:ext cx="1564105" cy="10547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Card.o</a:t>
              </a:r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304798" y="4065200"/>
              <a:ext cx="1564105" cy="10547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Library</a:t>
              </a:r>
              <a:r>
                <a:rPr lang="en-US" dirty="0" smtClean="0"/>
                <a:t> </a:t>
              </a:r>
              <a:r>
                <a:rPr lang="en-US" sz="1200" dirty="0" smtClean="0"/>
                <a:t>functions</a:t>
              </a:r>
              <a:endParaRPr lang="en-US" sz="12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1449805" y="2848946"/>
              <a:ext cx="5334457" cy="2352234"/>
              <a:chOff x="1447800" y="2067366"/>
              <a:chExt cx="5334457" cy="2352234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2687052" y="3124200"/>
                <a:ext cx="2819400" cy="1295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/>
                  <a:t>Linker</a:t>
                </a:r>
                <a:endParaRPr lang="en-US" sz="2800" dirty="0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>
                <a:off x="1447800" y="2113548"/>
                <a:ext cx="1371600" cy="10106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3714287" y="3400454"/>
                <a:ext cx="318837" cy="71186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442284" y="2067366"/>
                <a:ext cx="1339973" cy="105683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>
              <a:stCxn id="41" idx="2"/>
            </p:cNvCxnSpPr>
            <p:nvPr/>
          </p:nvCxnSpPr>
          <p:spPr>
            <a:xfrm>
              <a:off x="4098757" y="5201180"/>
              <a:ext cx="0" cy="685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5309936" y="2688056"/>
              <a:ext cx="1564105" cy="10547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main.o</a:t>
              </a:r>
              <a:endParaRPr lang="en-US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2977354" y="5647352"/>
              <a:ext cx="2611083" cy="10547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a.out</a:t>
              </a:r>
              <a:endParaRPr lang="en-US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H="1">
              <a:off x="2135605" y="1938088"/>
              <a:ext cx="1906774" cy="4431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endCxn id="35" idx="0"/>
            </p:cNvCxnSpPr>
            <p:nvPr/>
          </p:nvCxnSpPr>
          <p:spPr>
            <a:xfrm>
              <a:off x="4042379" y="1938088"/>
              <a:ext cx="2049610" cy="7499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1" idx="6"/>
              <a:endCxn id="41" idx="1"/>
            </p:cNvCxnSpPr>
            <p:nvPr/>
          </p:nvCxnSpPr>
          <p:spPr>
            <a:xfrm flipV="1">
              <a:off x="1868903" y="4553480"/>
              <a:ext cx="820154" cy="391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192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 compiler?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828800"/>
          </a:xfrm>
        </p:spPr>
        <p:txBody>
          <a:bodyPr/>
          <a:lstStyle/>
          <a:p>
            <a:r>
              <a:rPr lang="en-US" dirty="0" smtClean="0"/>
              <a:t>A compiler is a program that reads a program written in one language  and translates it into another language</a:t>
            </a:r>
          </a:p>
          <a:p>
            <a:endParaRPr lang="en-US" dirty="0"/>
          </a:p>
          <a:p>
            <a:r>
              <a:rPr lang="en-US" dirty="0" smtClean="0"/>
              <a:t>Compiler reports the presence of errors in the source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173654" y="3611562"/>
            <a:ext cx="6055656" cy="2806878"/>
            <a:chOff x="1173654" y="3611562"/>
            <a:chExt cx="6055656" cy="2806878"/>
          </a:xfrm>
        </p:grpSpPr>
        <p:sp>
          <p:nvSpPr>
            <p:cNvPr id="3" name="Rounded Rectangle 2"/>
            <p:cNvSpPr/>
            <p:nvPr/>
          </p:nvSpPr>
          <p:spPr>
            <a:xfrm>
              <a:off x="3086100" y="3611562"/>
              <a:ext cx="2362200" cy="1371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i="1" dirty="0" smtClean="0"/>
                <a:t>compiler</a:t>
              </a:r>
              <a:endParaRPr lang="en-US" sz="3200" i="1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73654" y="3974196"/>
              <a:ext cx="9809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Source </a:t>
              </a:r>
            </a:p>
            <a:p>
              <a:r>
                <a:rPr lang="en-US" dirty="0" smtClean="0"/>
                <a:t>Program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48400" y="3886200"/>
              <a:ext cx="9809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Target</a:t>
              </a:r>
            </a:p>
            <a:p>
              <a:r>
                <a:rPr lang="en-US" dirty="0" smtClean="0"/>
                <a:t>Program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81400" y="6049108"/>
              <a:ext cx="16233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Error Messages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4" idx="3"/>
              <a:endCxn id="3" idx="1"/>
            </p:cNvCxnSpPr>
            <p:nvPr/>
          </p:nvCxnSpPr>
          <p:spPr>
            <a:xfrm>
              <a:off x="2154564" y="4297362"/>
              <a:ext cx="931536" cy="0"/>
            </a:xfrm>
            <a:prstGeom prst="straightConnector1">
              <a:avLst/>
            </a:prstGeom>
            <a:ln w="508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316864" y="4233738"/>
              <a:ext cx="931536" cy="0"/>
            </a:xfrm>
            <a:prstGeom prst="straightConnector1">
              <a:avLst/>
            </a:prstGeom>
            <a:ln w="508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114800" y="4983162"/>
              <a:ext cx="0" cy="1065946"/>
            </a:xfrm>
            <a:prstGeom prst="straightConnector1">
              <a:avLst/>
            </a:prstGeom>
            <a:ln w="50800">
              <a:prstDash val="das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92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first pass of the compiler</a:t>
            </a:r>
          </a:p>
          <a:p>
            <a:endParaRPr lang="en-US" sz="2400" dirty="0" smtClean="0"/>
          </a:p>
          <a:p>
            <a:r>
              <a:rPr lang="en-US" sz="2400" dirty="0" smtClean="0"/>
              <a:t>Reads each source file</a:t>
            </a:r>
          </a:p>
          <a:p>
            <a:endParaRPr lang="en-US" sz="2400" dirty="0" smtClean="0"/>
          </a:p>
          <a:p>
            <a:r>
              <a:rPr lang="en-US" sz="2400" dirty="0" smtClean="0"/>
              <a:t>Every time it hits an directive #include it goes and gets the header file named. It then reads and processes it.</a:t>
            </a:r>
          </a:p>
          <a:p>
            <a:endParaRPr lang="en-US" sz="2400" dirty="0" smtClean="0"/>
          </a:p>
          <a:p>
            <a:r>
              <a:rPr lang="en-US" sz="2400" dirty="0" smtClean="0"/>
              <a:t>Expands macros</a:t>
            </a:r>
          </a:p>
          <a:p>
            <a:endParaRPr lang="en-US" sz="2400" dirty="0" smtClean="0"/>
          </a:p>
          <a:p>
            <a:r>
              <a:rPr lang="en-US" sz="2400" dirty="0" smtClean="0"/>
              <a:t>Passes the results to the next phase of the compiler.</a:t>
            </a:r>
          </a:p>
          <a:p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marL="105156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7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Macro preprocessing</a:t>
            </a:r>
          </a:p>
          <a:p>
            <a:pPr lvl="1"/>
            <a:r>
              <a:rPr lang="en-US" dirty="0" smtClean="0"/>
              <a:t>Allows the user to define macros that are shorthand for larger constructs</a:t>
            </a:r>
          </a:p>
          <a:p>
            <a:pPr lvl="2"/>
            <a:r>
              <a:rPr lang="en-US" dirty="0" smtClean="0"/>
              <a:t>Define variables/identifiers</a:t>
            </a:r>
          </a:p>
          <a:p>
            <a:pPr lvl="3"/>
            <a:r>
              <a:rPr lang="en-US" dirty="0" smtClean="0"/>
              <a:t>#define _</a:t>
            </a:r>
            <a:r>
              <a:rPr lang="en-US" dirty="0" err="1" smtClean="0"/>
              <a:t>card.h</a:t>
            </a:r>
            <a:endParaRPr lang="en-US" dirty="0" smtClean="0"/>
          </a:p>
          <a:p>
            <a:pPr lvl="3"/>
            <a:r>
              <a:rPr lang="en-US" dirty="0" smtClean="0"/>
              <a:t>#define  BUFFER_SIZE  256</a:t>
            </a:r>
          </a:p>
          <a:p>
            <a:pPr marL="777240" lvl="2" indent="0">
              <a:buNone/>
            </a:pPr>
            <a:r>
              <a:rPr lang="en-US" dirty="0" smtClean="0"/>
              <a:t>Conditional expressions</a:t>
            </a:r>
          </a:p>
          <a:p>
            <a:pPr marL="777240" lvl="2" indent="0">
              <a:buNone/>
            </a:pPr>
            <a:r>
              <a:rPr lang="en-US" dirty="0"/>
              <a:t>	</a:t>
            </a:r>
            <a:r>
              <a:rPr lang="en-US" dirty="0" smtClean="0"/>
              <a:t>#if .. #else</a:t>
            </a:r>
          </a:p>
          <a:p>
            <a:pPr marL="777240" lvl="2" indent="0">
              <a:buNone/>
            </a:pPr>
            <a:endParaRPr lang="en-US" dirty="0"/>
          </a:p>
          <a:p>
            <a:pPr marL="777240" lvl="2" indent="0">
              <a:buNone/>
            </a:pPr>
            <a:r>
              <a:rPr lang="en-US" dirty="0" smtClean="0"/>
              <a:t>Contain parameters</a:t>
            </a:r>
          </a:p>
          <a:p>
            <a:pPr marL="777240" lvl="2" indent="0">
              <a:buNone/>
            </a:pPr>
            <a:r>
              <a:rPr lang="en-US" dirty="0"/>
              <a:t>	</a:t>
            </a:r>
            <a:r>
              <a:rPr lang="en-US" dirty="0" smtClean="0"/>
              <a:t>#define max(</a:t>
            </a:r>
            <a:r>
              <a:rPr lang="en-US" dirty="0" err="1" smtClean="0"/>
              <a:t>a,b</a:t>
            </a:r>
            <a:r>
              <a:rPr lang="en-US" dirty="0" smtClean="0"/>
              <a:t>)(a&gt;b ? a: b)</a:t>
            </a:r>
          </a:p>
          <a:p>
            <a:pPr marL="105156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25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3400" y="1199148"/>
            <a:ext cx="1371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Card.h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25053" y="649706"/>
            <a:ext cx="1564105" cy="1054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Card.cpp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578015" y="795851"/>
            <a:ext cx="1856873" cy="1054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</a:t>
            </a:r>
            <a:r>
              <a:rPr lang="en-US" dirty="0" smtClean="0"/>
              <a:t>.cpp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687052" y="4953000"/>
            <a:ext cx="2819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Compiler</a:t>
            </a:r>
            <a:endParaRPr lang="en-US" sz="28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1537807" y="1671680"/>
            <a:ext cx="4058652" cy="2715126"/>
            <a:chOff x="1447800" y="1704474"/>
            <a:chExt cx="4058652" cy="2715126"/>
          </a:xfrm>
        </p:grpSpPr>
        <p:sp>
          <p:nvSpPr>
            <p:cNvPr id="9" name="Rounded Rectangle 8"/>
            <p:cNvSpPr/>
            <p:nvPr/>
          </p:nvSpPr>
          <p:spPr>
            <a:xfrm>
              <a:off x="2687052" y="3124200"/>
              <a:ext cx="2819400" cy="1295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Preprocessor</a:t>
              </a:r>
              <a:endParaRPr lang="en-US" sz="28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447800" y="2113548"/>
              <a:ext cx="1371600" cy="10106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4"/>
            </p:cNvCxnSpPr>
            <p:nvPr/>
          </p:nvCxnSpPr>
          <p:spPr>
            <a:xfrm>
              <a:off x="2707106" y="1704474"/>
              <a:ext cx="417094" cy="1419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4"/>
            </p:cNvCxnSpPr>
            <p:nvPr/>
          </p:nvCxnSpPr>
          <p:spPr>
            <a:xfrm flipH="1">
              <a:off x="4710593" y="1883413"/>
              <a:ext cx="705852" cy="12407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>
            <a:stCxn id="9" idx="2"/>
          </p:cNvCxnSpPr>
          <p:nvPr/>
        </p:nvCxnSpPr>
        <p:spPr>
          <a:xfrm>
            <a:off x="4186759" y="4386806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80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1325562"/>
          </a:xfrm>
        </p:spPr>
        <p:txBody>
          <a:bodyPr/>
          <a:lstStyle/>
          <a:p>
            <a:pPr eaLnBrk="1" hangingPunct="1"/>
            <a:r>
              <a:rPr lang="en-US" dirty="0" smtClean="0"/>
              <a:t>Compilation Model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0480" y="1981200"/>
            <a:ext cx="83820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/>
              <a:t>Analysis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endParaRPr lang="en-US" sz="2400" dirty="0" smtClean="0"/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400" dirty="0" smtClean="0"/>
              <a:t>Breaks up the source into pieces and constructs and creates an intermediate representation of the source program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endParaRPr lang="en-US" dirty="0"/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endParaRPr lang="en-US" dirty="0" smtClean="0"/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/>
              <a:t>Synthesis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endParaRPr lang="en-US" dirty="0"/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400" dirty="0" smtClean="0"/>
              <a:t>Constructs the desired target from the intermediate representation</a:t>
            </a: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13954111-2DA2-4F8D-9CA7-101EB186A6BF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Compilation Analysis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>
          <a:xfrm>
            <a:off x="304800" y="1938338"/>
            <a:ext cx="8294688" cy="42338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/>
              <a:t>Linear or lexical analysis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400" dirty="0"/>
              <a:t>The source is read as a stream of characters and grouped into </a:t>
            </a:r>
            <a:r>
              <a:rPr lang="en-US" sz="2400" i="1" dirty="0" smtClean="0"/>
              <a:t>tokens</a:t>
            </a:r>
          </a:p>
          <a:p>
            <a:pPr marL="411480" lvl="1" indent="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US" sz="2400" dirty="0" smtClean="0">
                <a:latin typeface="+mj-lt"/>
              </a:rPr>
              <a:t>         position = initial + rate * 60;</a:t>
            </a:r>
          </a:p>
          <a:p>
            <a:pPr marL="411480" lvl="1" indent="0">
              <a:lnSpc>
                <a:spcPct val="90000"/>
              </a:lnSpc>
              <a:spcBef>
                <a:spcPct val="0"/>
              </a:spcBef>
              <a:buNone/>
              <a:defRPr/>
            </a:pPr>
            <a:endParaRPr lang="en-US" sz="2400" dirty="0">
              <a:latin typeface="+mj-lt"/>
            </a:endParaRPr>
          </a:p>
          <a:p>
            <a:pPr marL="411480" lvl="1" indent="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US" sz="2400" dirty="0" smtClean="0">
                <a:latin typeface="+mj-lt"/>
              </a:rPr>
              <a:t>Tokens:</a:t>
            </a:r>
          </a:p>
          <a:p>
            <a:pPr marL="411480" lvl="1" indent="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 position : Identifier of type double</a:t>
            </a:r>
          </a:p>
          <a:p>
            <a:pPr marL="411480" lvl="1" indent="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=  	     : assignment operator</a:t>
            </a:r>
          </a:p>
          <a:p>
            <a:pPr marL="411480" lvl="1" indent="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	initial	     :  identifier of type </a:t>
            </a:r>
            <a:r>
              <a:rPr lang="en-US" sz="2400" dirty="0"/>
              <a:t>double</a:t>
            </a:r>
            <a:endParaRPr lang="en-US" sz="2400" dirty="0" smtClean="0">
              <a:latin typeface="+mj-lt"/>
            </a:endParaRPr>
          </a:p>
          <a:p>
            <a:pPr marL="411480" lvl="1" indent="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+	     : plus operator</a:t>
            </a:r>
          </a:p>
          <a:p>
            <a:pPr marL="411480" lvl="1" indent="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rate	     :  Identifier of type double</a:t>
            </a:r>
          </a:p>
          <a:p>
            <a:pPr marL="411480" lvl="1" indent="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*       	     : multiplication operator</a:t>
            </a:r>
          </a:p>
          <a:p>
            <a:pPr marL="411480" lvl="1" indent="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60	     : constant of 60 (</a:t>
            </a:r>
            <a:r>
              <a:rPr lang="en-US" sz="2400" dirty="0" err="1" smtClean="0">
                <a:latin typeface="+mj-lt"/>
              </a:rPr>
              <a:t>int</a:t>
            </a:r>
            <a:r>
              <a:rPr lang="en-US" sz="2400" dirty="0" smtClean="0">
                <a:latin typeface="+mj-lt"/>
              </a:rPr>
              <a:t>)</a:t>
            </a:r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</a:t>
            </a:r>
            <a:fld id="{3B38E191-400B-4233-9EDB-FF399B13CB1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Compilation Analysis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>
          <a:xfrm>
            <a:off x="304800" y="1938338"/>
            <a:ext cx="8294688" cy="42338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/>
              <a:t>Hierarchal / Syntax  analysis</a:t>
            </a:r>
            <a:endParaRPr lang="en-US" sz="2800" dirty="0"/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400" dirty="0" smtClean="0"/>
              <a:t>Also called parsing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400" dirty="0" smtClean="0"/>
              <a:t>Groups the tokens into grammatical phrases that the compiler will later use to synthesize the logic.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endParaRPr lang="en-US" sz="2400" dirty="0" smtClean="0"/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+mj-lt"/>
              </a:rPr>
              <a:t>Usually represented by a parse tree: </a:t>
            </a:r>
          </a:p>
          <a:p>
            <a:pPr marL="411480" lvl="1" indent="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US" sz="2400" dirty="0">
                <a:latin typeface="+mj-lt"/>
              </a:rPr>
              <a:t>	</a:t>
            </a:r>
            <a:endParaRPr lang="en-US" sz="24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</a:t>
            </a:r>
            <a:fld id="{3B38E191-400B-4233-9EDB-FF399B13CB1E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Compilation Analysis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294688" cy="685800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+mj-lt"/>
              </a:rPr>
              <a:t>Example (broad)  of a parse tree: </a:t>
            </a:r>
            <a:r>
              <a:rPr lang="en-US" sz="2400" dirty="0"/>
              <a:t> position = initial + rate * 60;</a:t>
            </a:r>
            <a:r>
              <a:rPr lang="en-US" sz="2400" dirty="0" smtClean="0">
                <a:latin typeface="+mj-lt"/>
              </a:rPr>
              <a:t> </a:t>
            </a:r>
          </a:p>
          <a:p>
            <a:pPr marL="411480" lvl="1" indent="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US" sz="2400" dirty="0">
                <a:latin typeface="+mj-lt"/>
              </a:rPr>
              <a:t>	</a:t>
            </a:r>
            <a:endParaRPr lang="en-US" sz="24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</a:t>
            </a:r>
            <a:fld id="{3B38E191-400B-4233-9EDB-FF399B13CB1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3770" y="2069067"/>
            <a:ext cx="1034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Operator</a:t>
            </a:r>
          </a:p>
          <a:p>
            <a:pPr algn="ctr"/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7524" y="3111987"/>
            <a:ext cx="10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Identifier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7524" y="3539243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position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08148" y="2973487"/>
            <a:ext cx="1034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Operator</a:t>
            </a:r>
          </a:p>
          <a:p>
            <a:pPr algn="ctr"/>
            <a:r>
              <a:rPr lang="en-US" dirty="0"/>
              <a:t>+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89147" y="4047076"/>
            <a:ext cx="10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Identifier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91691" y="4413033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initial</a:t>
            </a:r>
            <a:endParaRPr lang="en-US" b="1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219200" y="2715398"/>
            <a:ext cx="609600" cy="396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9" idx="0"/>
          </p:cNvCxnSpPr>
          <p:nvPr/>
        </p:nvCxnSpPr>
        <p:spPr>
          <a:xfrm>
            <a:off x="2362200" y="2715398"/>
            <a:ext cx="1663333" cy="258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2"/>
            <a:endCxn id="12" idx="0"/>
          </p:cNvCxnSpPr>
          <p:nvPr/>
        </p:nvCxnSpPr>
        <p:spPr>
          <a:xfrm flipH="1">
            <a:off x="3113233" y="3619818"/>
            <a:ext cx="912300" cy="427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2"/>
            <a:endCxn id="11" idx="0"/>
          </p:cNvCxnSpPr>
          <p:nvPr/>
        </p:nvCxnSpPr>
        <p:spPr>
          <a:xfrm>
            <a:off x="4025533" y="3619818"/>
            <a:ext cx="1959856" cy="427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0" name="Group 6149"/>
          <p:cNvGrpSpPr/>
          <p:nvPr/>
        </p:nvGrpSpPr>
        <p:grpSpPr>
          <a:xfrm>
            <a:off x="4481375" y="4047076"/>
            <a:ext cx="3152525" cy="2057309"/>
            <a:chOff x="4481375" y="4047076"/>
            <a:chExt cx="3152525" cy="2057309"/>
          </a:xfrm>
        </p:grpSpPr>
        <p:sp>
          <p:nvSpPr>
            <p:cNvPr id="11" name="TextBox 10"/>
            <p:cNvSpPr txBox="1"/>
            <p:nvPr/>
          </p:nvSpPr>
          <p:spPr>
            <a:xfrm>
              <a:off x="5468004" y="4047076"/>
              <a:ext cx="10347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Operator</a:t>
              </a:r>
            </a:p>
            <a:p>
              <a:pPr algn="ctr"/>
              <a:r>
                <a:rPr lang="en-US" dirty="0" smtClean="0"/>
                <a:t>*</a:t>
              </a:r>
              <a:endParaRPr lang="en-US" dirty="0"/>
            </a:p>
          </p:txBody>
        </p:sp>
        <p:grpSp>
          <p:nvGrpSpPr>
            <p:cNvPr id="6148" name="Group 6147"/>
            <p:cNvGrpSpPr/>
            <p:nvPr/>
          </p:nvGrpSpPr>
          <p:grpSpPr>
            <a:xfrm>
              <a:off x="4481375" y="5312116"/>
              <a:ext cx="1048172" cy="792269"/>
              <a:chOff x="4481375" y="5312116"/>
              <a:chExt cx="1048172" cy="792269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4481375" y="5312116"/>
                <a:ext cx="1048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Identifier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722563" y="5735053"/>
                <a:ext cx="565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rate</a:t>
                </a:r>
                <a:endParaRPr lang="en-US" b="1" dirty="0"/>
              </a:p>
            </p:txBody>
          </p:sp>
        </p:grpSp>
        <p:grpSp>
          <p:nvGrpSpPr>
            <p:cNvPr id="6149" name="Group 6148"/>
            <p:cNvGrpSpPr/>
            <p:nvPr/>
          </p:nvGrpSpPr>
          <p:grpSpPr>
            <a:xfrm>
              <a:off x="6784116" y="5093732"/>
              <a:ext cx="849784" cy="825987"/>
              <a:chOff x="6784116" y="5093732"/>
              <a:chExt cx="849784" cy="825987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6784116" y="5093732"/>
                <a:ext cx="8497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integer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095274" y="555038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60</a:t>
                </a:r>
                <a:endParaRPr lang="en-US" b="1" dirty="0"/>
              </a:p>
            </p:txBody>
          </p:sp>
        </p:grpSp>
        <p:cxnSp>
          <p:nvCxnSpPr>
            <p:cNvPr id="29" name="Straight Connector 28"/>
            <p:cNvCxnSpPr>
              <a:stCxn id="11" idx="2"/>
            </p:cNvCxnSpPr>
            <p:nvPr/>
          </p:nvCxnSpPr>
          <p:spPr>
            <a:xfrm flipH="1">
              <a:off x="4825815" y="4693407"/>
              <a:ext cx="1159574" cy="5514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16" idx="0"/>
            </p:cNvCxnSpPr>
            <p:nvPr/>
          </p:nvCxnSpPr>
          <p:spPr>
            <a:xfrm>
              <a:off x="6172200" y="4693407"/>
              <a:ext cx="1036808" cy="4003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5262849" y="2450429"/>
            <a:ext cx="2984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Identifiers are of </a:t>
            </a:r>
            <a:r>
              <a:rPr lang="en-US" dirty="0"/>
              <a:t>type </a:t>
            </a:r>
            <a:r>
              <a:rPr lang="en-US" dirty="0"/>
              <a:t>double</a:t>
            </a:r>
            <a:endParaRPr lang="en-US" i="1" dirty="0"/>
          </a:p>
          <a:p>
            <a:r>
              <a:rPr lang="en-US" i="1" dirty="0" smtClean="0"/>
              <a:t>60 </a:t>
            </a:r>
            <a:r>
              <a:rPr lang="en-US" dirty="0" smtClean="0"/>
              <a:t>is an constant </a:t>
            </a:r>
            <a:r>
              <a:rPr lang="en-US" i="1" dirty="0" smtClean="0"/>
              <a:t>integer.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4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2237</TotalTime>
  <Words>380</Words>
  <Application>Microsoft Office PowerPoint</Application>
  <PresentationFormat>On-screen Show (4:3)</PresentationFormat>
  <Paragraphs>138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Adjacency</vt:lpstr>
      <vt:lpstr>Introduction to Compiling</vt:lpstr>
      <vt:lpstr>What is a compiler?</vt:lpstr>
      <vt:lpstr>Preprocessing </vt:lpstr>
      <vt:lpstr>Preprocessing </vt:lpstr>
      <vt:lpstr>PowerPoint Presentation</vt:lpstr>
      <vt:lpstr>Compilation Model</vt:lpstr>
      <vt:lpstr>Compilation Analysis</vt:lpstr>
      <vt:lpstr>Compilation Analysis</vt:lpstr>
      <vt:lpstr>Compilation Analysis</vt:lpstr>
      <vt:lpstr>Compilation Analysis</vt:lpstr>
      <vt:lpstr>Linking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doman</dc:creator>
  <cp:lastModifiedBy>Doman, Marguerite</cp:lastModifiedBy>
  <cp:revision>34</cp:revision>
  <dcterms:created xsi:type="dcterms:W3CDTF">2013-09-03T00:22:19Z</dcterms:created>
  <dcterms:modified xsi:type="dcterms:W3CDTF">2016-09-13T15:00:34Z</dcterms:modified>
</cp:coreProperties>
</file>