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5" r:id="rId3"/>
    <p:sldId id="296" r:id="rId4"/>
    <p:sldId id="257" r:id="rId5"/>
    <p:sldId id="274" r:id="rId6"/>
    <p:sldId id="297" r:id="rId7"/>
    <p:sldId id="298" r:id="rId8"/>
    <p:sldId id="299" r:id="rId9"/>
    <p:sldId id="341" r:id="rId10"/>
    <p:sldId id="342" r:id="rId11"/>
    <p:sldId id="302" r:id="rId12"/>
    <p:sldId id="343" r:id="rId13"/>
    <p:sldId id="259" r:id="rId14"/>
    <p:sldId id="306" r:id="rId15"/>
    <p:sldId id="307" r:id="rId16"/>
    <p:sldId id="339" r:id="rId17"/>
    <p:sldId id="345" r:id="rId18"/>
    <p:sldId id="338" r:id="rId19"/>
    <p:sldId id="275" r:id="rId20"/>
    <p:sldId id="308" r:id="rId21"/>
    <p:sldId id="310" r:id="rId22"/>
    <p:sldId id="309" r:id="rId23"/>
    <p:sldId id="337" r:id="rId24"/>
    <p:sldId id="312" r:id="rId25"/>
    <p:sldId id="313" r:id="rId26"/>
    <p:sldId id="311" r:id="rId27"/>
    <p:sldId id="314" r:id="rId28"/>
    <p:sldId id="316" r:id="rId29"/>
    <p:sldId id="262" r:id="rId30"/>
    <p:sldId id="277" r:id="rId31"/>
    <p:sldId id="268" r:id="rId32"/>
    <p:sldId id="344" r:id="rId33"/>
    <p:sldId id="330" r:id="rId34"/>
    <p:sldId id="331" r:id="rId35"/>
    <p:sldId id="332" r:id="rId36"/>
    <p:sldId id="333" r:id="rId37"/>
    <p:sldId id="334" r:id="rId38"/>
    <p:sldId id="336" r:id="rId3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E0F295-E5EF-4498-ACBA-A837D7E011DC}">
          <p14:sldIdLst>
            <p14:sldId id="256"/>
            <p14:sldId id="295"/>
            <p14:sldId id="296"/>
            <p14:sldId id="257"/>
            <p14:sldId id="274"/>
            <p14:sldId id="297"/>
            <p14:sldId id="298"/>
            <p14:sldId id="299"/>
            <p14:sldId id="341"/>
            <p14:sldId id="342"/>
            <p14:sldId id="302"/>
            <p14:sldId id="343"/>
            <p14:sldId id="259"/>
            <p14:sldId id="306"/>
            <p14:sldId id="307"/>
            <p14:sldId id="339"/>
            <p14:sldId id="345"/>
            <p14:sldId id="338"/>
            <p14:sldId id="275"/>
            <p14:sldId id="308"/>
            <p14:sldId id="310"/>
            <p14:sldId id="309"/>
            <p14:sldId id="337"/>
            <p14:sldId id="312"/>
            <p14:sldId id="313"/>
            <p14:sldId id="311"/>
            <p14:sldId id="314"/>
            <p14:sldId id="316"/>
            <p14:sldId id="262"/>
            <p14:sldId id="277"/>
            <p14:sldId id="268"/>
            <p14:sldId id="344"/>
            <p14:sldId id="330"/>
            <p14:sldId id="331"/>
            <p14:sldId id="332"/>
            <p14:sldId id="333"/>
            <p14:sldId id="334"/>
            <p14:sldId id="3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00"/>
    <a:srgbClr val="CC3300"/>
    <a:srgbClr val="CC00CC"/>
    <a:srgbClr val="CC6600"/>
    <a:srgbClr val="CCECFF"/>
    <a:srgbClr val="45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D8054D87-D5DD-4B03-AB29-B53F792928D8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F0F3D83-1CD2-4E8F-AD27-494787526E6E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AA77526-6459-46E0-9931-EC436B8A32EA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3FDABCC-DAC4-4246-9C7E-39BFD96572A2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55A0F94-D058-4426-84A0-A50054D90558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3A1A9AD-981E-43C7-A009-169CD26790F9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6708AA8-EA7E-4D94-B6BF-0F4FCCDE49EA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074F5A4-5554-4AE2-8BE7-31984B867B1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E553D6A-A6AD-4F1A-B8D8-8B5AE10457BA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8FA2853-5787-41EF-A546-8447C2CBE7C2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196FF79-5112-4DE7-92AA-D7180995D48D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+mj-lt"/>
              </a:defRPr>
            </a:lvl2pPr>
          </a:lstStyle>
          <a:p>
            <a:pPr lvl="1">
              <a:defRPr/>
            </a:pPr>
            <a:fld id="{A797B52C-0EBF-47F7-A27D-56BEEF8893BE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514600"/>
            <a:ext cx="38115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ECFF"/>
                </a:solidFill>
                <a:latin typeface="Comic Sans MS" pitchFamily="66" charset="0"/>
              </a:rPr>
              <a:t>Inheritance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447800" y="5943600"/>
            <a:ext cx="7010400" cy="228600"/>
          </a:xfrm>
          <a:prstGeom prst="rect">
            <a:avLst/>
          </a:prstGeom>
          <a:solidFill>
            <a:srgbClr val="99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47800" y="4495800"/>
            <a:ext cx="6705600" cy="228600"/>
          </a:xfrm>
          <a:prstGeom prst="rect">
            <a:avLst/>
          </a:prstGeom>
          <a:solidFill>
            <a:srgbClr val="99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483" name="Picture 3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457" y="1850571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99771"/>
            <a:ext cx="1047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fai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752600"/>
            <a:ext cx="1122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914400" y="3352800"/>
            <a:ext cx="2582758" cy="350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public class </a:t>
            </a:r>
            <a:r>
              <a:rPr lang="en-US" sz="1400" dirty="0">
                <a:latin typeface="Comic Sans MS" pitchFamily="66" charset="0"/>
              </a:rPr>
              <a:t>Dwarf</a:t>
            </a:r>
          </a:p>
          <a:p>
            <a:r>
              <a:rPr lang="en-US" sz="1400" dirty="0">
                <a:latin typeface="Comic Sans MS" pitchFamily="66" charset="0"/>
              </a:rPr>
              <a:t>{</a:t>
            </a:r>
          </a:p>
          <a:p>
            <a:r>
              <a:rPr lang="en-US" sz="1400" dirty="0">
                <a:latin typeface="Comic Sans MS" pitchFamily="66" charset="0"/>
              </a:rPr>
              <a:t>     </a:t>
            </a:r>
            <a:r>
              <a:rPr lang="en-US" sz="1400" dirty="0" smtClean="0">
                <a:latin typeface="Comic Sans MS" pitchFamily="66" charset="0"/>
              </a:rPr>
              <a:t>private:</a:t>
            </a:r>
          </a:p>
          <a:p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     </a:t>
            </a:r>
            <a:r>
              <a:rPr lang="en-US" sz="1400" dirty="0">
                <a:latin typeface="Comic Sans MS" pitchFamily="66" charset="0"/>
              </a:rPr>
              <a:t>string name;</a:t>
            </a:r>
          </a:p>
          <a:p>
            <a:r>
              <a:rPr lang="en-US" sz="1400" dirty="0" smtClean="0">
                <a:latin typeface="Comic Sans MS" pitchFamily="66" charset="0"/>
              </a:rPr>
              <a:t>     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>
                <a:latin typeface="Comic Sans MS" pitchFamily="66" charset="0"/>
              </a:rPr>
              <a:t>strength</a:t>
            </a:r>
            <a:r>
              <a:rPr lang="en-US" sz="1400" dirty="0" smtClean="0">
                <a:latin typeface="Comic Sans MS" pitchFamily="66" charset="0"/>
              </a:rPr>
              <a:t>;</a:t>
            </a:r>
          </a:p>
          <a:p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    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 weapons;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    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   </a:t>
            </a:r>
            <a:endParaRPr lang="en-US" sz="1400" dirty="0" smtClean="0">
              <a:latin typeface="Comic Sans MS" pitchFamily="66" charset="0"/>
            </a:endParaRPr>
          </a:p>
          <a:p>
            <a:r>
              <a:rPr lang="en-US" sz="1400" dirty="0" smtClean="0">
                <a:latin typeface="Comic Sans MS" pitchFamily="66" charset="0"/>
              </a:rPr>
              <a:t>     public:</a:t>
            </a:r>
          </a:p>
          <a:p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     Dwarf</a:t>
            </a:r>
            <a:r>
              <a:rPr lang="en-US" sz="1400" dirty="0">
                <a:latin typeface="Comic Sans MS" pitchFamily="66" charset="0"/>
              </a:rPr>
              <a:t>( </a:t>
            </a:r>
            <a:r>
              <a:rPr lang="en-US" sz="1400" dirty="0" smtClean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     Dwarf(string,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);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      </a:t>
            </a:r>
            <a:r>
              <a:rPr lang="en-US" sz="1400" dirty="0" smtClean="0">
                <a:latin typeface="Comic Sans MS" pitchFamily="66" charset="0"/>
              </a:rPr>
              <a:t>   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getFightPoints</a:t>
            </a:r>
            <a:r>
              <a:rPr lang="en-US" sz="1400" dirty="0" smtClean="0">
                <a:latin typeface="Comic Sans MS" pitchFamily="66" charset="0"/>
              </a:rPr>
              <a:t>( 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</a:t>
            </a:r>
            <a:r>
              <a:rPr lang="en-US" sz="1400" dirty="0" smtClean="0">
                <a:latin typeface="Comic Sans MS" pitchFamily="66" charset="0"/>
              </a:rPr>
              <a:t>   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getWeapons</a:t>
            </a:r>
            <a:r>
              <a:rPr lang="en-US" sz="1400" dirty="0" smtClean="0">
                <a:latin typeface="Comic Sans MS" pitchFamily="66" charset="0"/>
              </a:rPr>
              <a:t>( );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400" dirty="0" smtClean="0">
                <a:latin typeface="Comic Sans MS" pitchFamily="66" charset="0"/>
              </a:rPr>
              <a:t>};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          </a:t>
            </a:r>
          </a:p>
          <a:p>
            <a:pPr>
              <a:buFontTx/>
              <a:buChar char="•"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581400" y="3352800"/>
            <a:ext cx="2592376" cy="350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public class </a:t>
            </a:r>
            <a:r>
              <a:rPr lang="en-US" sz="1400" dirty="0" smtClean="0">
                <a:latin typeface="Comic Sans MS" pitchFamily="66" charset="0"/>
              </a:rPr>
              <a:t>Elf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{</a:t>
            </a:r>
          </a:p>
          <a:p>
            <a:r>
              <a:rPr lang="en-US" sz="1400" dirty="0">
                <a:latin typeface="Comic Sans MS" pitchFamily="66" charset="0"/>
              </a:rPr>
              <a:t>     private:</a:t>
            </a:r>
          </a:p>
          <a:p>
            <a:r>
              <a:rPr lang="en-US" sz="1400" dirty="0">
                <a:latin typeface="Comic Sans MS" pitchFamily="66" charset="0"/>
              </a:rPr>
              <a:t>          string name;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strength;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magicSpells</a:t>
            </a:r>
            <a:r>
              <a:rPr lang="en-US" sz="1400" dirty="0" smtClean="0">
                <a:latin typeface="Comic Sans MS" pitchFamily="66" charset="0"/>
              </a:rPr>
              <a:t>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200" dirty="0">
                <a:latin typeface="Comic Sans MS" pitchFamily="66" charset="0"/>
              </a:rPr>
              <a:t>     </a:t>
            </a:r>
          </a:p>
          <a:p>
            <a:r>
              <a:rPr lang="en-US" sz="1400" dirty="0">
                <a:latin typeface="Comic Sans MS" pitchFamily="66" charset="0"/>
              </a:rPr>
              <a:t>   </a:t>
            </a:r>
          </a:p>
          <a:p>
            <a:r>
              <a:rPr lang="en-US" sz="1400" dirty="0">
                <a:latin typeface="Comic Sans MS" pitchFamily="66" charset="0"/>
              </a:rPr>
              <a:t>     public: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smtClean="0">
                <a:latin typeface="Comic Sans MS" pitchFamily="66" charset="0"/>
              </a:rPr>
              <a:t>Elf( 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smtClean="0">
                <a:latin typeface="Comic Sans MS" pitchFamily="66" charset="0"/>
              </a:rPr>
              <a:t>Elf(string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>
                <a:latin typeface="Comic Sans MS" pitchFamily="66" charset="0"/>
              </a:rPr>
              <a:t>getFightPoints</a:t>
            </a:r>
            <a:r>
              <a:rPr lang="en-US" sz="1400" dirty="0">
                <a:latin typeface="Comic Sans MS" pitchFamily="66" charset="0"/>
              </a:rPr>
              <a:t>( 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getMagicSpells</a:t>
            </a:r>
            <a:r>
              <a:rPr lang="en-US" sz="1400" dirty="0" smtClean="0">
                <a:latin typeface="Comic Sans MS" pitchFamily="66" charset="0"/>
              </a:rPr>
              <a:t>( </a:t>
            </a:r>
            <a:r>
              <a:rPr lang="en-US" sz="1400" dirty="0">
                <a:latin typeface="Comic Sans MS" pitchFamily="66" charset="0"/>
              </a:rPr>
              <a:t>);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};</a:t>
            </a:r>
          </a:p>
          <a:p>
            <a:r>
              <a:rPr lang="en-US" sz="1400" dirty="0" smtClean="0">
                <a:latin typeface="Comic Sans MS" pitchFamily="66" charset="0"/>
              </a:rPr>
              <a:t>          </a:t>
            </a:r>
            <a:endParaRPr lang="en-US" sz="1400" dirty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244132" y="3352800"/>
            <a:ext cx="2489784" cy="350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public class </a:t>
            </a:r>
            <a:r>
              <a:rPr lang="en-US" sz="1400" dirty="0" smtClean="0">
                <a:latin typeface="Comic Sans MS" pitchFamily="66" charset="0"/>
              </a:rPr>
              <a:t>Fairy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{</a:t>
            </a:r>
          </a:p>
          <a:p>
            <a:r>
              <a:rPr lang="en-US" sz="1400" dirty="0">
                <a:latin typeface="Comic Sans MS" pitchFamily="66" charset="0"/>
              </a:rPr>
              <a:t>     private:</a:t>
            </a:r>
          </a:p>
          <a:p>
            <a:r>
              <a:rPr lang="en-US" sz="1400" dirty="0">
                <a:latin typeface="Comic Sans MS" pitchFamily="66" charset="0"/>
              </a:rPr>
              <a:t>          string name;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strength;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wisdom;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200" dirty="0">
                <a:latin typeface="Comic Sans MS" pitchFamily="66" charset="0"/>
              </a:rPr>
              <a:t>     </a:t>
            </a:r>
          </a:p>
          <a:p>
            <a:r>
              <a:rPr lang="en-US" sz="1400" dirty="0">
                <a:latin typeface="Comic Sans MS" pitchFamily="66" charset="0"/>
              </a:rPr>
              <a:t>   </a:t>
            </a:r>
          </a:p>
          <a:p>
            <a:r>
              <a:rPr lang="en-US" sz="1400" dirty="0">
                <a:latin typeface="Comic Sans MS" pitchFamily="66" charset="0"/>
              </a:rPr>
              <a:t>     public: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smtClean="0">
                <a:latin typeface="Comic Sans MS" pitchFamily="66" charset="0"/>
              </a:rPr>
              <a:t>Fairy( 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smtClean="0">
                <a:latin typeface="Comic Sans MS" pitchFamily="66" charset="0"/>
              </a:rPr>
              <a:t>Fairy(string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>
                <a:latin typeface="Comic Sans MS" pitchFamily="66" charset="0"/>
              </a:rPr>
              <a:t>getFightPoints</a:t>
            </a:r>
            <a:r>
              <a:rPr lang="en-US" sz="1400" dirty="0">
                <a:latin typeface="Comic Sans MS" pitchFamily="66" charset="0"/>
              </a:rPr>
              <a:t>( 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getWisdom</a:t>
            </a:r>
            <a:r>
              <a:rPr lang="en-US" sz="1400" dirty="0" smtClean="0">
                <a:latin typeface="Comic Sans MS" pitchFamily="66" charset="0"/>
              </a:rPr>
              <a:t>( </a:t>
            </a:r>
            <a:r>
              <a:rPr lang="en-US" sz="1400" dirty="0">
                <a:latin typeface="Comic Sans MS" pitchFamily="66" charset="0"/>
              </a:rPr>
              <a:t>);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};</a:t>
            </a:r>
          </a:p>
          <a:p>
            <a:r>
              <a:rPr lang="en-US" sz="1400" dirty="0" smtClean="0">
                <a:latin typeface="Comic Sans MS" pitchFamily="66" charset="0"/>
              </a:rPr>
              <a:t>          </a:t>
            </a:r>
            <a:endParaRPr lang="en-US" sz="1400" dirty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47800" y="609600"/>
            <a:ext cx="65532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And They Have Some Things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That Are Different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9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00200" y="685800"/>
            <a:ext cx="65532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We gain a lot of productivity and functionality if we factor the common elements out into a </a:t>
            </a:r>
            <a:r>
              <a:rPr lang="en-US" b="1" u="sng" dirty="0">
                <a:latin typeface="Comic Sans MS" pitchFamily="66" charset="0"/>
              </a:rPr>
              <a:t>base</a:t>
            </a:r>
            <a:r>
              <a:rPr lang="en-US" dirty="0">
                <a:latin typeface="Comic Sans MS" pitchFamily="66" charset="0"/>
              </a:rPr>
              <a:t> class.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3733800" y="2133600"/>
            <a:ext cx="1828800" cy="13716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CC6600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3962400" y="2209800"/>
            <a:ext cx="1450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Creature</a:t>
            </a:r>
          </a:p>
        </p:txBody>
      </p:sp>
      <p:sp>
        <p:nvSpPr>
          <p:cNvPr id="23557" name="Line 12"/>
          <p:cNvSpPr>
            <a:spLocks noChangeShapeType="1"/>
          </p:cNvSpPr>
          <p:nvPr/>
        </p:nvSpPr>
        <p:spPr bwMode="auto">
          <a:xfrm flipV="1">
            <a:off x="2971800" y="3505200"/>
            <a:ext cx="1447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13"/>
          <p:cNvSpPr>
            <a:spLocks noChangeShapeType="1"/>
          </p:cNvSpPr>
          <p:nvPr/>
        </p:nvSpPr>
        <p:spPr bwMode="auto">
          <a:xfrm flipV="1">
            <a:off x="4572000" y="3505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 flipH="1" flipV="1">
            <a:off x="4953000" y="3505200"/>
            <a:ext cx="1066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4114800" y="2590800"/>
            <a:ext cx="102303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Comic Sans MS" pitchFamily="66" charset="0"/>
              </a:rPr>
              <a:t>name</a:t>
            </a:r>
          </a:p>
          <a:p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strength</a:t>
            </a:r>
            <a:endParaRPr lang="en-US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3561" name="Text Box 16"/>
          <p:cNvSpPr txBox="1">
            <a:spLocks noChangeArrowheads="1"/>
          </p:cNvSpPr>
          <p:nvPr/>
        </p:nvSpPr>
        <p:spPr bwMode="auto">
          <a:xfrm>
            <a:off x="2514600" y="594360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Dwarf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4114800" y="5943600"/>
            <a:ext cx="50847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Elf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3563" name="Text Box 18"/>
          <p:cNvSpPr txBox="1">
            <a:spLocks noChangeArrowheads="1"/>
          </p:cNvSpPr>
          <p:nvPr/>
        </p:nvSpPr>
        <p:spPr bwMode="auto">
          <a:xfrm>
            <a:off x="5410200" y="5943600"/>
            <a:ext cx="73770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Fairy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23564" name="Picture 4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343400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5" descr="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267200"/>
            <a:ext cx="1047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6" descr="fai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267200"/>
            <a:ext cx="1122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Text Box 19"/>
          <p:cNvSpPr txBox="1">
            <a:spLocks noChangeArrowheads="1"/>
          </p:cNvSpPr>
          <p:nvPr/>
        </p:nvSpPr>
        <p:spPr bwMode="auto">
          <a:xfrm>
            <a:off x="5867400" y="2590800"/>
            <a:ext cx="1270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Base class</a:t>
            </a:r>
          </a:p>
        </p:txBody>
      </p:sp>
      <p:sp>
        <p:nvSpPr>
          <p:cNvPr id="23568" name="Text Box 20"/>
          <p:cNvSpPr txBox="1">
            <a:spLocks noChangeArrowheads="1"/>
          </p:cNvSpPr>
          <p:nvPr/>
        </p:nvSpPr>
        <p:spPr bwMode="auto">
          <a:xfrm>
            <a:off x="6629400" y="4800600"/>
            <a:ext cx="162718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Derived Class</a:t>
            </a:r>
          </a:p>
        </p:txBody>
      </p:sp>
      <p:sp>
        <p:nvSpPr>
          <p:cNvPr id="23569" name="Text Box 21"/>
          <p:cNvSpPr txBox="1">
            <a:spLocks noChangeArrowheads="1"/>
          </p:cNvSpPr>
          <p:nvPr/>
        </p:nvSpPr>
        <p:spPr bwMode="auto">
          <a:xfrm>
            <a:off x="6096000" y="2971800"/>
            <a:ext cx="200025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Sometimes also called</a:t>
            </a:r>
          </a:p>
          <a:p>
            <a:pPr>
              <a:buFontTx/>
              <a:buChar char="•"/>
            </a:pPr>
            <a:r>
              <a:rPr lang="en-US" sz="1400">
                <a:latin typeface="Comic Sans MS" pitchFamily="66" charset="0"/>
              </a:rPr>
              <a:t> parent class</a:t>
            </a:r>
          </a:p>
          <a:p>
            <a:pPr>
              <a:buFontTx/>
              <a:buChar char="•"/>
            </a:pPr>
            <a:r>
              <a:rPr lang="en-US" sz="1400">
                <a:latin typeface="Comic Sans MS" pitchFamily="66" charset="0"/>
              </a:rPr>
              <a:t> super class</a:t>
            </a:r>
          </a:p>
        </p:txBody>
      </p:sp>
      <p:sp>
        <p:nvSpPr>
          <p:cNvPr id="23570" name="Text Box 22"/>
          <p:cNvSpPr txBox="1">
            <a:spLocks noChangeArrowheads="1"/>
          </p:cNvSpPr>
          <p:nvPr/>
        </p:nvSpPr>
        <p:spPr bwMode="auto">
          <a:xfrm>
            <a:off x="6934200" y="5257800"/>
            <a:ext cx="200025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Sometimes also called</a:t>
            </a:r>
          </a:p>
          <a:p>
            <a:pPr>
              <a:buFontTx/>
              <a:buChar char="•"/>
            </a:pPr>
            <a:r>
              <a:rPr lang="en-US" sz="1400">
                <a:latin typeface="Comic Sans MS" pitchFamily="66" charset="0"/>
              </a:rPr>
              <a:t> child class</a:t>
            </a:r>
          </a:p>
          <a:p>
            <a:pPr>
              <a:buFontTx/>
              <a:buChar char="•"/>
            </a:pPr>
            <a:r>
              <a:rPr lang="en-US" sz="1400">
                <a:latin typeface="Comic Sans MS" pitchFamily="66" charset="0"/>
              </a:rPr>
              <a:t> sub class</a:t>
            </a:r>
          </a:p>
        </p:txBody>
      </p:sp>
      <p:sp>
        <p:nvSpPr>
          <p:cNvPr id="23571" name="Text Box 23"/>
          <p:cNvSpPr txBox="1">
            <a:spLocks noChangeArrowheads="1"/>
          </p:cNvSpPr>
          <p:nvPr/>
        </p:nvSpPr>
        <p:spPr bwMode="auto">
          <a:xfrm>
            <a:off x="457200" y="3124200"/>
            <a:ext cx="28987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This relationship is called</a:t>
            </a:r>
          </a:p>
          <a:p>
            <a:pPr algn="ctr"/>
            <a:r>
              <a:rPr lang="en-US" sz="1800" b="1">
                <a:latin typeface="Comic Sans MS" pitchFamily="66" charset="0"/>
              </a:rPr>
              <a:t>Inheritance</a:t>
            </a:r>
            <a:r>
              <a:rPr lang="en-US" sz="180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534886" y="685800"/>
            <a:ext cx="65532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This is known as an inheritance hierarchy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3733800" y="2133600"/>
            <a:ext cx="1828800" cy="13716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CC6600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3962400" y="2209800"/>
            <a:ext cx="1450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Creature</a:t>
            </a:r>
          </a:p>
        </p:txBody>
      </p:sp>
      <p:sp>
        <p:nvSpPr>
          <p:cNvPr id="23557" name="Line 12"/>
          <p:cNvSpPr>
            <a:spLocks noChangeShapeType="1"/>
          </p:cNvSpPr>
          <p:nvPr/>
        </p:nvSpPr>
        <p:spPr bwMode="auto">
          <a:xfrm flipV="1">
            <a:off x="2971800" y="3505200"/>
            <a:ext cx="1447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13"/>
          <p:cNvSpPr>
            <a:spLocks noChangeShapeType="1"/>
          </p:cNvSpPr>
          <p:nvPr/>
        </p:nvSpPr>
        <p:spPr bwMode="auto">
          <a:xfrm flipV="1">
            <a:off x="4572000" y="3505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 flipH="1" flipV="1">
            <a:off x="4953000" y="3505200"/>
            <a:ext cx="1066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4114800" y="2590800"/>
            <a:ext cx="102303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Comic Sans MS" pitchFamily="66" charset="0"/>
              </a:rPr>
              <a:t>name</a:t>
            </a:r>
          </a:p>
          <a:p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strength</a:t>
            </a:r>
            <a:endParaRPr lang="en-US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3561" name="Text Box 16"/>
          <p:cNvSpPr txBox="1">
            <a:spLocks noChangeArrowheads="1"/>
          </p:cNvSpPr>
          <p:nvPr/>
        </p:nvSpPr>
        <p:spPr bwMode="auto">
          <a:xfrm>
            <a:off x="2514600" y="594360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Dwarf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4114800" y="5943600"/>
            <a:ext cx="50847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Elf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3563" name="Text Box 18"/>
          <p:cNvSpPr txBox="1">
            <a:spLocks noChangeArrowheads="1"/>
          </p:cNvSpPr>
          <p:nvPr/>
        </p:nvSpPr>
        <p:spPr bwMode="auto">
          <a:xfrm>
            <a:off x="5410200" y="5943600"/>
            <a:ext cx="73770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Fairy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23564" name="Picture 4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343400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5" descr="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267200"/>
            <a:ext cx="1047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6" descr="fai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267200"/>
            <a:ext cx="1122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8343" y="2498725"/>
            <a:ext cx="306863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omic Sans MS" pitchFamily="66" charset="0"/>
              </a:rPr>
              <a:t>Common things are defined</a:t>
            </a:r>
          </a:p>
          <a:p>
            <a:pPr algn="ctr"/>
            <a:r>
              <a:rPr lang="en-US" sz="1800" dirty="0">
                <a:latin typeface="Comic Sans MS" pitchFamily="66" charset="0"/>
              </a:rPr>
              <a:t>in </a:t>
            </a:r>
            <a:r>
              <a:rPr lang="en-US" sz="1800" dirty="0" smtClean="0">
                <a:latin typeface="Comic Sans MS" pitchFamily="66" charset="0"/>
              </a:rPr>
              <a:t>a base class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115245" y="3505200"/>
            <a:ext cx="292893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omic Sans MS" pitchFamily="66" charset="0"/>
              </a:rPr>
              <a:t>Unique things are defined</a:t>
            </a:r>
          </a:p>
          <a:p>
            <a:pPr algn="ctr"/>
            <a:r>
              <a:rPr lang="en-US" sz="1800" dirty="0">
                <a:latin typeface="Comic Sans MS" pitchFamily="66" charset="0"/>
              </a:rPr>
              <a:t>in derived classes</a:t>
            </a:r>
          </a:p>
        </p:txBody>
      </p:sp>
    </p:spTree>
    <p:extLst>
      <p:ext uri="{BB962C8B-B14F-4D97-AF65-F5344CB8AC3E}">
        <p14:creationId xmlns:p14="http://schemas.microsoft.com/office/powerpoint/2010/main" val="215609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114800" y="4419600"/>
            <a:ext cx="4706938" cy="203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the </a:t>
            </a:r>
            <a:r>
              <a:rPr lang="en-US" sz="1800" b="1" u="sng" dirty="0">
                <a:solidFill>
                  <a:srgbClr val="FFC000"/>
                </a:solidFill>
                <a:latin typeface="Comic Sans MS" pitchFamily="66" charset="0"/>
              </a:rPr>
              <a:t>protected</a:t>
            </a:r>
            <a:r>
              <a:rPr lang="en-US" sz="18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modifier (#) tells us</a:t>
            </a:r>
          </a:p>
          <a:p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that the variable </a:t>
            </a:r>
            <a:r>
              <a:rPr lang="en-US" sz="1800" dirty="0" smtClean="0">
                <a:solidFill>
                  <a:srgbClr val="CCECFF"/>
                </a:solidFill>
                <a:latin typeface="Comic Sans MS" pitchFamily="66" charset="0"/>
              </a:rPr>
              <a:t>is </a:t>
            </a:r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accessible</a:t>
            </a:r>
          </a:p>
          <a:p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from within the Creature class </a:t>
            </a:r>
            <a:r>
              <a:rPr lang="en-US" sz="1800" b="1" u="sng" dirty="0">
                <a:solidFill>
                  <a:srgbClr val="CCECFF"/>
                </a:solidFill>
                <a:latin typeface="Comic Sans MS" pitchFamily="66" charset="0"/>
              </a:rPr>
              <a:t>and</a:t>
            </a:r>
          </a:p>
          <a:p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from within any derived classes. That is,</a:t>
            </a:r>
          </a:p>
          <a:p>
            <a:r>
              <a:rPr lang="en-US" sz="1800" dirty="0" smtClean="0">
                <a:solidFill>
                  <a:srgbClr val="CCECFF"/>
                </a:solidFill>
                <a:latin typeface="Comic Sans MS" pitchFamily="66" charset="0"/>
              </a:rPr>
              <a:t>functions </a:t>
            </a:r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of the derived class can see the</a:t>
            </a:r>
          </a:p>
          <a:p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protected data members defined in the </a:t>
            </a:r>
          </a:p>
          <a:p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base class.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657600" y="1447800"/>
            <a:ext cx="1828800" cy="13716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CC6600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Text Box 11"/>
          <p:cNvSpPr txBox="1">
            <a:spLocks noChangeArrowheads="1"/>
          </p:cNvSpPr>
          <p:nvPr/>
        </p:nvSpPr>
        <p:spPr bwMode="auto">
          <a:xfrm>
            <a:off x="3886200" y="1524000"/>
            <a:ext cx="1450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omic Sans MS" pitchFamily="66" charset="0"/>
              </a:rPr>
              <a:t>Creature</a:t>
            </a:r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4114800" y="1841500"/>
            <a:ext cx="102303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Comic Sans MS" pitchFamily="66" charset="0"/>
              </a:rPr>
              <a:t>name</a:t>
            </a:r>
          </a:p>
          <a:p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strength</a:t>
            </a:r>
            <a:endParaRPr lang="en-US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2133600" y="685800"/>
            <a:ext cx="54879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Let’s look at the base class definition</a:t>
            </a:r>
          </a:p>
        </p:txBody>
      </p:sp>
      <p:sp>
        <p:nvSpPr>
          <p:cNvPr id="27655" name="Text Box 14"/>
          <p:cNvSpPr txBox="1">
            <a:spLocks noChangeArrowheads="1"/>
          </p:cNvSpPr>
          <p:nvPr/>
        </p:nvSpPr>
        <p:spPr bwMode="auto">
          <a:xfrm>
            <a:off x="115259" y="1580581"/>
            <a:ext cx="4036682" cy="3477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class </a:t>
            </a:r>
            <a:r>
              <a:rPr lang="en-US" sz="2000" dirty="0">
                <a:latin typeface="Comic Sans MS" pitchFamily="66" charset="0"/>
              </a:rPr>
              <a:t>Creature</a:t>
            </a:r>
          </a:p>
          <a:p>
            <a:r>
              <a:rPr lang="en-US" sz="2000" dirty="0">
                <a:latin typeface="Comic Sans MS" pitchFamily="66" charset="0"/>
              </a:rPr>
              <a:t>{</a:t>
            </a:r>
          </a:p>
          <a:p>
            <a:r>
              <a:rPr lang="en-US" sz="2000" dirty="0">
                <a:latin typeface="Comic Sans MS" pitchFamily="66" charset="0"/>
              </a:rPr>
              <a:t>   </a:t>
            </a:r>
            <a:r>
              <a:rPr lang="en-US" sz="2000" b="1" dirty="0" smtClean="0">
                <a:solidFill>
                  <a:srgbClr val="FFC000"/>
                </a:solidFill>
                <a:latin typeface="Comic Sans MS" pitchFamily="66" charset="0"/>
              </a:rPr>
              <a:t>protected: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     </a:t>
            </a:r>
            <a:r>
              <a:rPr lang="en-US" sz="2000" dirty="0" smtClean="0">
                <a:latin typeface="Comic Sans MS" pitchFamily="66" charset="0"/>
              </a:rPr>
              <a:t>string </a:t>
            </a:r>
            <a:r>
              <a:rPr lang="en-US" sz="2000" dirty="0">
                <a:latin typeface="Comic Sans MS" pitchFamily="66" charset="0"/>
              </a:rPr>
              <a:t>name;</a:t>
            </a:r>
          </a:p>
          <a:p>
            <a:r>
              <a:rPr lang="en-US" sz="2000" dirty="0" smtClean="0">
                <a:latin typeface="Comic Sans MS" pitchFamily="66" charset="0"/>
              </a:rPr>
              <a:t>     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strength;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  </a:t>
            </a:r>
            <a:r>
              <a:rPr lang="en-US" sz="2000" dirty="0" smtClean="0">
                <a:latin typeface="Comic Sans MS" pitchFamily="66" charset="0"/>
              </a:rPr>
              <a:t>public:</a:t>
            </a:r>
          </a:p>
          <a:p>
            <a:r>
              <a:rPr lang="en-US" sz="2000" dirty="0" smtClean="0">
                <a:latin typeface="Comic Sans MS" pitchFamily="66" charset="0"/>
              </a:rPr>
              <a:t>      Creature</a:t>
            </a:r>
            <a:r>
              <a:rPr lang="en-US" sz="2000" dirty="0">
                <a:latin typeface="Comic Sans MS" pitchFamily="66" charset="0"/>
              </a:rPr>
              <a:t>( </a:t>
            </a:r>
            <a:r>
              <a:rPr lang="en-US" sz="2000" dirty="0" smtClean="0">
                <a:latin typeface="Comic Sans MS" pitchFamily="66" charset="0"/>
              </a:rPr>
              <a:t>);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  </a:t>
            </a:r>
            <a:r>
              <a:rPr lang="en-US" sz="2000" dirty="0" smtClean="0">
                <a:latin typeface="Comic Sans MS" pitchFamily="66" charset="0"/>
              </a:rPr>
              <a:t>   public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getFightPoints</a:t>
            </a:r>
            <a:r>
              <a:rPr lang="en-US" sz="2000" dirty="0" smtClean="0">
                <a:latin typeface="Comic Sans MS" pitchFamily="66" charset="0"/>
              </a:rPr>
              <a:t>( );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     . . .</a:t>
            </a:r>
          </a:p>
          <a:p>
            <a:r>
              <a:rPr lang="en-US" sz="2000" dirty="0" smtClean="0">
                <a:latin typeface="Comic Sans MS" pitchFamily="66" charset="0"/>
              </a:rPr>
              <a:t>};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686646" y="3445877"/>
            <a:ext cx="1828800" cy="13716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CC6600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915246" y="3522077"/>
            <a:ext cx="1450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Creature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7143846" y="3839577"/>
            <a:ext cx="102303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Comic Sans MS" pitchFamily="66" charset="0"/>
              </a:rPr>
              <a:t>name</a:t>
            </a:r>
          </a:p>
          <a:p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strength</a:t>
            </a:r>
            <a:endParaRPr lang="en-US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667000" y="533400"/>
            <a:ext cx="311014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And the </a:t>
            </a:r>
            <a:r>
              <a:rPr lang="en-US" dirty="0" smtClean="0">
                <a:latin typeface="Comic Sans MS" pitchFamily="66" charset="0"/>
              </a:rPr>
              <a:t>Dwarf </a:t>
            </a:r>
            <a:r>
              <a:rPr lang="en-US" dirty="0">
                <a:latin typeface="Comic Sans MS" pitchFamily="66" charset="0"/>
              </a:rPr>
              <a:t>class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2209800" y="3595100"/>
            <a:ext cx="3802644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class Dwarf 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latin typeface="Comic Sans MS" pitchFamily="66" charset="0"/>
              </a:rPr>
              <a:t> public Creature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{</a:t>
            </a:r>
          </a:p>
          <a:p>
            <a:r>
              <a:rPr lang="en-US" sz="2000" dirty="0">
                <a:latin typeface="Comic Sans MS" pitchFamily="66" charset="0"/>
              </a:rPr>
              <a:t>   </a:t>
            </a:r>
            <a:r>
              <a:rPr lang="en-US" sz="2000" dirty="0" smtClean="0">
                <a:latin typeface="Comic Sans MS" pitchFamily="66" charset="0"/>
              </a:rPr>
              <a:t>private: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 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weapons;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  </a:t>
            </a:r>
            <a:r>
              <a:rPr lang="en-US" sz="2000" dirty="0" smtClean="0">
                <a:latin typeface="Comic Sans MS" pitchFamily="66" charset="0"/>
              </a:rPr>
              <a:t>public: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 Dwarf( );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     . . .</a:t>
            </a:r>
          </a:p>
          <a:p>
            <a:r>
              <a:rPr lang="en-US" sz="2000" dirty="0" smtClean="0">
                <a:latin typeface="Comic Sans MS" pitchFamily="66" charset="0"/>
              </a:rPr>
              <a:t>};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1886305" y="1371600"/>
            <a:ext cx="5202065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The </a:t>
            </a:r>
            <a:r>
              <a:rPr lang="en-US" sz="1800" dirty="0" smtClean="0">
                <a:solidFill>
                  <a:srgbClr val="FFC000"/>
                </a:solidFill>
                <a:latin typeface="Comic Sans MS" pitchFamily="66" charset="0"/>
              </a:rPr>
              <a:t>:</a:t>
            </a:r>
            <a:r>
              <a:rPr lang="en-US" sz="1800" dirty="0" smtClean="0">
                <a:solidFill>
                  <a:srgbClr val="CCECFF"/>
                </a:solidFill>
                <a:latin typeface="Comic Sans MS" pitchFamily="66" charset="0"/>
              </a:rPr>
              <a:t> means </a:t>
            </a:r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that </a:t>
            </a:r>
            <a:r>
              <a:rPr lang="en-US" sz="1800" dirty="0" smtClean="0">
                <a:solidFill>
                  <a:srgbClr val="CCECFF"/>
                </a:solidFill>
                <a:latin typeface="Comic Sans MS" pitchFamily="66" charset="0"/>
              </a:rPr>
              <a:t>this </a:t>
            </a:r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class </a:t>
            </a:r>
            <a:r>
              <a:rPr lang="en-US" sz="1800" dirty="0" smtClean="0">
                <a:latin typeface="Comic Sans MS" pitchFamily="66" charset="0"/>
              </a:rPr>
              <a:t>inherits</a:t>
            </a:r>
            <a:r>
              <a:rPr lang="en-US" sz="1800" dirty="0" smtClean="0">
                <a:solidFill>
                  <a:srgbClr val="CCECFF"/>
                </a:solidFill>
                <a:latin typeface="Comic Sans MS" pitchFamily="66" charset="0"/>
              </a:rPr>
              <a:t> from </a:t>
            </a:r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the</a:t>
            </a:r>
          </a:p>
          <a:p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Creature class. </a:t>
            </a:r>
            <a:r>
              <a:rPr lang="en-US" sz="1800" dirty="0" smtClean="0">
                <a:solidFill>
                  <a:srgbClr val="CCECFF"/>
                </a:solidFill>
                <a:latin typeface="Comic Sans MS" pitchFamily="66" charset="0"/>
              </a:rPr>
              <a:t>This is shown by the arrow in</a:t>
            </a:r>
          </a:p>
          <a:p>
            <a:r>
              <a:rPr lang="en-US" sz="1800" dirty="0" smtClean="0">
                <a:solidFill>
                  <a:srgbClr val="CCECFF"/>
                </a:solidFill>
                <a:latin typeface="Comic Sans MS" pitchFamily="66" charset="0"/>
              </a:rPr>
              <a:t>The class diagram below. Inheritance means </a:t>
            </a:r>
          </a:p>
          <a:p>
            <a:r>
              <a:rPr lang="en-US" sz="1800" dirty="0" smtClean="0">
                <a:solidFill>
                  <a:srgbClr val="CCECFF"/>
                </a:solidFill>
                <a:latin typeface="Comic Sans MS" pitchFamily="66" charset="0"/>
              </a:rPr>
              <a:t>That a Dwarf object will </a:t>
            </a:r>
            <a:r>
              <a:rPr lang="en-US" sz="1800" dirty="0">
                <a:solidFill>
                  <a:srgbClr val="CCECFF"/>
                </a:solidFill>
                <a:latin typeface="Comic Sans MS" pitchFamily="66" charset="0"/>
              </a:rPr>
              <a:t>have everything that </a:t>
            </a:r>
            <a:endParaRPr lang="en-US" sz="1800" dirty="0" smtClean="0">
              <a:solidFill>
                <a:srgbClr val="CCECFF"/>
              </a:solidFill>
              <a:latin typeface="Comic Sans MS" pitchFamily="66" charset="0"/>
            </a:endParaRPr>
          </a:p>
          <a:p>
            <a:r>
              <a:rPr lang="en-US" sz="1800" dirty="0" smtClean="0">
                <a:solidFill>
                  <a:srgbClr val="CCECFF"/>
                </a:solidFill>
                <a:latin typeface="Comic Sans MS" pitchFamily="66" charset="0"/>
              </a:rPr>
              <a:t>a Creature object has plus anything uniquely </a:t>
            </a:r>
          </a:p>
          <a:p>
            <a:r>
              <a:rPr lang="en-US" sz="1800" dirty="0" smtClean="0">
                <a:solidFill>
                  <a:srgbClr val="CCECFF"/>
                </a:solidFill>
                <a:latin typeface="Comic Sans MS" pitchFamily="66" charset="0"/>
              </a:rPr>
              <a:t>defined in the Dwarf class.</a:t>
            </a:r>
            <a:endParaRPr lang="en-US" sz="1800" dirty="0">
              <a:solidFill>
                <a:srgbClr val="CCECFF"/>
              </a:solidFill>
              <a:latin typeface="Comic Sans MS" pitchFamily="66" charset="0"/>
            </a:endParaRP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H="1" flipV="1">
            <a:off x="7524846" y="4817477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6686646" y="5274677"/>
            <a:ext cx="1828800" cy="12954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CC6600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7061475" y="5350877"/>
            <a:ext cx="107914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omic Sans MS" pitchFamily="66" charset="0"/>
              </a:rPr>
              <a:t>Dwarf</a:t>
            </a:r>
            <a:endParaRPr lang="en-US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7143845" y="5943600"/>
            <a:ext cx="96693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weapons</a:t>
            </a:r>
            <a:endParaRPr lang="en-US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810000" y="3125926"/>
            <a:ext cx="150561" cy="4691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3276600" y="2286000"/>
            <a:ext cx="4692310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mic Sans MS" pitchFamily="66" charset="0"/>
              </a:rPr>
              <a:t>So . . . If I create a </a:t>
            </a:r>
            <a:r>
              <a:rPr lang="en-US" sz="1800" dirty="0" smtClean="0">
                <a:latin typeface="Comic Sans MS" pitchFamily="66" charset="0"/>
              </a:rPr>
              <a:t>Dwarf</a:t>
            </a:r>
            <a:endParaRPr lang="en-US" sz="1800" dirty="0">
              <a:latin typeface="Comic Sans MS" pitchFamily="66" charset="0"/>
            </a:endParaRPr>
          </a:p>
          <a:p>
            <a:r>
              <a:rPr lang="en-US" sz="1800" dirty="0">
                <a:latin typeface="Comic Sans MS" pitchFamily="66" charset="0"/>
              </a:rPr>
              <a:t>object named </a:t>
            </a:r>
            <a:r>
              <a:rPr lang="en-US" sz="1800" dirty="0" err="1" smtClean="0">
                <a:latin typeface="Comic Sans MS" pitchFamily="66" charset="0"/>
              </a:rPr>
              <a:t>Zore</a:t>
            </a:r>
            <a:r>
              <a:rPr lang="en-US" sz="1800" dirty="0" smtClean="0">
                <a:latin typeface="Comic Sans MS" pitchFamily="66" charset="0"/>
              </a:rPr>
              <a:t>, </a:t>
            </a:r>
            <a:r>
              <a:rPr lang="en-US" sz="1800" dirty="0">
                <a:latin typeface="Comic Sans MS" pitchFamily="66" charset="0"/>
              </a:rPr>
              <a:t>then </a:t>
            </a:r>
            <a:r>
              <a:rPr lang="en-US" sz="1800" dirty="0" err="1" smtClean="0">
                <a:latin typeface="Comic Sans MS" pitchFamily="66" charset="0"/>
              </a:rPr>
              <a:t>Zore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>
                <a:latin typeface="Comic Sans MS" pitchFamily="66" charset="0"/>
              </a:rPr>
              <a:t>has the </a:t>
            </a:r>
          </a:p>
          <a:p>
            <a:r>
              <a:rPr lang="en-US" sz="1800" dirty="0">
                <a:latin typeface="Comic Sans MS" pitchFamily="66" charset="0"/>
              </a:rPr>
              <a:t>following properties:</a:t>
            </a:r>
          </a:p>
          <a:p>
            <a:pPr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A name</a:t>
            </a:r>
          </a:p>
          <a:p>
            <a:pPr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strength</a:t>
            </a:r>
          </a:p>
          <a:p>
            <a:endParaRPr lang="en-US" sz="1800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weapons  </a:t>
            </a:r>
            <a:r>
              <a:rPr lang="en-US" sz="1800" dirty="0">
                <a:latin typeface="Comic Sans MS" pitchFamily="66" charset="0"/>
              </a:rPr>
              <a:t>- </a:t>
            </a:r>
            <a:r>
              <a:rPr lang="en-US" sz="1600" dirty="0">
                <a:latin typeface="Comic Sans MS" pitchFamily="66" charset="0"/>
              </a:rPr>
              <a:t>This comes from the </a:t>
            </a:r>
            <a:r>
              <a:rPr lang="en-US" sz="1600" dirty="0" smtClean="0">
                <a:latin typeface="Comic Sans MS" pitchFamily="66" charset="0"/>
              </a:rPr>
              <a:t>Dwarf </a:t>
            </a:r>
            <a:r>
              <a:rPr lang="en-US" sz="1600" dirty="0">
                <a:latin typeface="Comic Sans MS" pitchFamily="66" charset="0"/>
              </a:rPr>
              <a:t>class</a:t>
            </a:r>
          </a:p>
        </p:txBody>
      </p:sp>
      <p:sp>
        <p:nvSpPr>
          <p:cNvPr id="29700" name="AutoShape 6"/>
          <p:cNvSpPr>
            <a:spLocks/>
          </p:cNvSpPr>
          <p:nvPr/>
        </p:nvSpPr>
        <p:spPr bwMode="auto">
          <a:xfrm>
            <a:off x="4648200" y="3200400"/>
            <a:ext cx="76200" cy="533400"/>
          </a:xfrm>
          <a:prstGeom prst="rightBrace">
            <a:avLst>
              <a:gd name="adj1" fmla="val 83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4876800" y="3429000"/>
            <a:ext cx="36401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These come from the Creature class</a:t>
            </a:r>
          </a:p>
        </p:txBody>
      </p:sp>
      <p:pic>
        <p:nvPicPr>
          <p:cNvPr id="6" name="Picture 4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156279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990600"/>
            <a:ext cx="6729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When data is declared as protected in a parent class, </a:t>
            </a:r>
          </a:p>
          <a:p>
            <a:r>
              <a:rPr lang="en-US" sz="2000" dirty="0" smtClean="0">
                <a:latin typeface="Comic Sans MS" pitchFamily="66" charset="0"/>
              </a:rPr>
              <a:t>functions in a child class can see this data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2438400"/>
            <a:ext cx="2895600" cy="2971800"/>
          </a:xfrm>
          <a:prstGeom prst="rect">
            <a:avLst/>
          </a:prstGeom>
          <a:gradFill rotWithShape="1">
            <a:gsLst>
              <a:gs pos="0">
                <a:schemeClr val="accent1">
                  <a:alpha val="82999"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447800" y="32004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447800" y="39624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447800" y="46482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85800" y="2438400"/>
            <a:ext cx="2895600" cy="2209800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008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524000" y="2895600"/>
            <a:ext cx="1263487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latin typeface="Comic Sans MS" pitchFamily="66" charset="0"/>
              </a:rPr>
              <a:t>Protected</a:t>
            </a:r>
          </a:p>
          <a:p>
            <a:pPr algn="ctr"/>
            <a:r>
              <a:rPr lang="en-US" sz="1800" dirty="0" smtClean="0">
                <a:latin typeface="Comic Sans MS" pitchFamily="66" charset="0"/>
              </a:rPr>
              <a:t>Creature </a:t>
            </a:r>
          </a:p>
          <a:p>
            <a:pPr algn="ctr"/>
            <a:r>
              <a:rPr lang="en-US" sz="1800" dirty="0" smtClean="0">
                <a:latin typeface="Comic Sans MS" pitchFamily="66" charset="0"/>
              </a:rPr>
              <a:t>data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152102" y="4800600"/>
            <a:ext cx="209223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A dwarf  function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5" name="Curved Right Arrow 14"/>
          <p:cNvSpPr/>
          <p:nvPr/>
        </p:nvSpPr>
        <p:spPr bwMode="auto">
          <a:xfrm rot="10800000">
            <a:off x="3810000" y="3276600"/>
            <a:ext cx="731520" cy="1597152"/>
          </a:xfrm>
          <a:prstGeom prst="curv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4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399"/>
            <a:ext cx="2590800" cy="30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990600"/>
            <a:ext cx="6478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But data that is declared as private in a parent class</a:t>
            </a:r>
          </a:p>
          <a:p>
            <a:r>
              <a:rPr lang="en-US" sz="2000" dirty="0" smtClean="0">
                <a:latin typeface="Comic Sans MS" pitchFamily="66" charset="0"/>
              </a:rPr>
              <a:t>cannot be seen by functions in a derived class.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2438400"/>
            <a:ext cx="2895600" cy="2971800"/>
          </a:xfrm>
          <a:prstGeom prst="rect">
            <a:avLst/>
          </a:prstGeom>
          <a:gradFill rotWithShape="1">
            <a:gsLst>
              <a:gs pos="0">
                <a:schemeClr val="accent1">
                  <a:alpha val="82999"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447800" y="32004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447800" y="39624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447800" y="46482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85800" y="2438400"/>
            <a:ext cx="2895600" cy="2209800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008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524000" y="2895600"/>
            <a:ext cx="1263487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latin typeface="Comic Sans MS" pitchFamily="66" charset="0"/>
              </a:rPr>
              <a:t>Private</a:t>
            </a:r>
          </a:p>
          <a:p>
            <a:pPr algn="ctr"/>
            <a:r>
              <a:rPr lang="en-US" sz="1800" dirty="0" smtClean="0">
                <a:latin typeface="Comic Sans MS" pitchFamily="66" charset="0"/>
              </a:rPr>
              <a:t>Creature </a:t>
            </a:r>
          </a:p>
          <a:p>
            <a:pPr algn="ctr"/>
            <a:r>
              <a:rPr lang="en-US" sz="1800" dirty="0" smtClean="0">
                <a:latin typeface="Comic Sans MS" pitchFamily="66" charset="0"/>
              </a:rPr>
              <a:t>data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152102" y="4800600"/>
            <a:ext cx="209223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A dwarf  function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5" name="Curved Right Arrow 14"/>
          <p:cNvSpPr/>
          <p:nvPr/>
        </p:nvSpPr>
        <p:spPr bwMode="auto">
          <a:xfrm rot="10800000">
            <a:off x="3810000" y="3276600"/>
            <a:ext cx="731520" cy="1597152"/>
          </a:xfrm>
          <a:prstGeom prst="curv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3962400" y="3200400"/>
            <a:ext cx="731521" cy="1295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09999" y="3543300"/>
            <a:ext cx="1066801" cy="9525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9" name="Picture 4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14600"/>
            <a:ext cx="2438400" cy="285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2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990600"/>
            <a:ext cx="6412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and… functions in the parent class can never</a:t>
            </a:r>
          </a:p>
          <a:p>
            <a:r>
              <a:rPr lang="en-US" sz="2000" dirty="0" smtClean="0">
                <a:latin typeface="Comic Sans MS" pitchFamily="66" charset="0"/>
              </a:rPr>
              <a:t>see any data fields in the child part of the object.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2438400"/>
            <a:ext cx="2895600" cy="2971800"/>
          </a:xfrm>
          <a:prstGeom prst="rect">
            <a:avLst/>
          </a:prstGeom>
          <a:gradFill rotWithShape="1">
            <a:gsLst>
              <a:gs pos="0">
                <a:schemeClr val="accent1">
                  <a:alpha val="82999"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447800" y="32004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447800" y="39624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447800" y="46482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85800" y="2438400"/>
            <a:ext cx="2895600" cy="2209800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008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143000" y="2819400"/>
            <a:ext cx="210666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Creature function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524000" y="4876800"/>
            <a:ext cx="140775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Dwarf data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4" name="Curved Left Arrow 13"/>
          <p:cNvSpPr/>
          <p:nvPr/>
        </p:nvSpPr>
        <p:spPr bwMode="auto">
          <a:xfrm>
            <a:off x="3810000" y="3276600"/>
            <a:ext cx="762000" cy="1828800"/>
          </a:xfrm>
          <a:prstGeom prst="curved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3581400" y="3352800"/>
            <a:ext cx="1524000" cy="9144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3733800" y="3429000"/>
            <a:ext cx="1295400" cy="6858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5" name="Picture 4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38400"/>
            <a:ext cx="253953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609600" y="2743200"/>
            <a:ext cx="5147563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This kind of inheritance is known as</a:t>
            </a:r>
          </a:p>
          <a:p>
            <a:r>
              <a:rPr lang="en-US" sz="2000" dirty="0">
                <a:latin typeface="Comic Sans MS" pitchFamily="66" charset="0"/>
              </a:rPr>
              <a:t>an </a:t>
            </a:r>
            <a:r>
              <a:rPr lang="en-US" sz="2000" b="1" u="sng" dirty="0">
                <a:latin typeface="Comic Sans MS" pitchFamily="66" charset="0"/>
              </a:rPr>
              <a:t>is-a</a:t>
            </a:r>
            <a:r>
              <a:rPr lang="en-US" sz="2000" dirty="0">
                <a:latin typeface="Comic Sans MS" pitchFamily="66" charset="0"/>
              </a:rPr>
              <a:t> relationship. That is, a </a:t>
            </a:r>
            <a:r>
              <a:rPr lang="en-US" sz="2000" dirty="0" smtClean="0">
                <a:latin typeface="Comic Sans MS" pitchFamily="66" charset="0"/>
              </a:rPr>
              <a:t>Dwarf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b="1" u="sng" dirty="0" smtClean="0">
                <a:latin typeface="Comic Sans MS" pitchFamily="66" charset="0"/>
              </a:rPr>
              <a:t>is </a:t>
            </a:r>
            <a:r>
              <a:rPr lang="en-US" sz="2000" b="1" u="sng" dirty="0">
                <a:latin typeface="Comic Sans MS" pitchFamily="66" charset="0"/>
              </a:rPr>
              <a:t>a</a:t>
            </a:r>
            <a:r>
              <a:rPr lang="en-US" sz="2000" dirty="0">
                <a:latin typeface="Comic Sans MS" pitchFamily="66" charset="0"/>
              </a:rPr>
              <a:t> Creature. 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An object of the </a:t>
            </a:r>
            <a:r>
              <a:rPr lang="en-US" sz="2000" dirty="0" smtClean="0">
                <a:latin typeface="Comic Sans MS" pitchFamily="66" charset="0"/>
              </a:rPr>
              <a:t>Dwarf class can be used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anyplace </a:t>
            </a:r>
            <a:r>
              <a:rPr lang="en-US" sz="2000" dirty="0">
                <a:latin typeface="Comic Sans MS" pitchFamily="66" charset="0"/>
              </a:rPr>
              <a:t>that an </a:t>
            </a:r>
            <a:r>
              <a:rPr lang="en-US" sz="2000" dirty="0" smtClean="0">
                <a:latin typeface="Comic Sans MS" pitchFamily="66" charset="0"/>
              </a:rPr>
              <a:t>object </a:t>
            </a:r>
            <a:r>
              <a:rPr lang="en-US" sz="2000" dirty="0">
                <a:latin typeface="Comic Sans MS" pitchFamily="66" charset="0"/>
              </a:rPr>
              <a:t>of the </a:t>
            </a:r>
            <a:r>
              <a:rPr lang="en-US" sz="2000" dirty="0" smtClean="0">
                <a:latin typeface="Comic Sans MS" pitchFamily="66" charset="0"/>
              </a:rPr>
              <a:t>Creature</a:t>
            </a:r>
          </a:p>
          <a:p>
            <a:r>
              <a:rPr lang="en-US" sz="2000" dirty="0" smtClean="0">
                <a:latin typeface="Comic Sans MS" pitchFamily="66" charset="0"/>
              </a:rPr>
              <a:t>class </a:t>
            </a:r>
            <a:r>
              <a:rPr lang="en-US" sz="2000" dirty="0">
                <a:latin typeface="Comic Sans MS" pitchFamily="66" charset="0"/>
              </a:rPr>
              <a:t>can be used.</a:t>
            </a:r>
          </a:p>
        </p:txBody>
      </p:sp>
      <p:pic>
        <p:nvPicPr>
          <p:cNvPr id="4" name="Picture 4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590800"/>
            <a:ext cx="2286000" cy="267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3124200" y="1295400"/>
            <a:ext cx="3660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ECFF"/>
                </a:solidFill>
                <a:latin typeface="Comic Sans MS" pitchFamily="66" charset="0"/>
              </a:rPr>
              <a:t>Topics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667000" y="2667000"/>
            <a:ext cx="4371710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Inheritance</a:t>
            </a:r>
          </a:p>
          <a:p>
            <a:r>
              <a:rPr lang="en-US" sz="2000" dirty="0">
                <a:latin typeface="Comic Sans MS" pitchFamily="66" charset="0"/>
              </a:rPr>
              <a:t>Constructors and Inheritance</a:t>
            </a:r>
          </a:p>
          <a:p>
            <a:r>
              <a:rPr lang="en-US" sz="2000" dirty="0" smtClean="0">
                <a:latin typeface="Comic Sans MS" pitchFamily="66" charset="0"/>
              </a:rPr>
              <a:t>Overriding Functions and </a:t>
            </a:r>
            <a:r>
              <a:rPr lang="en-US" sz="2000" dirty="0">
                <a:latin typeface="Comic Sans MS" pitchFamily="66" charset="0"/>
              </a:rPr>
              <a:t>Variables</a:t>
            </a:r>
          </a:p>
          <a:p>
            <a:r>
              <a:rPr lang="en-US" sz="2000" dirty="0" smtClean="0">
                <a:latin typeface="Comic Sans MS" pitchFamily="66" charset="0"/>
              </a:rPr>
              <a:t>Designing with Inheritance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4340" name="Picture 6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082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48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3575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91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447800" y="762000"/>
            <a:ext cx="6400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Let’s look at how we deal with differences between classes by Looking at the </a:t>
            </a:r>
            <a:r>
              <a:rPr lang="en-US" sz="2000" dirty="0" err="1" smtClean="0">
                <a:latin typeface="Comic Sans MS" pitchFamily="66" charset="0"/>
              </a:rPr>
              <a:t>getFightPoint</a:t>
            </a:r>
            <a:r>
              <a:rPr lang="en-US" sz="2000" dirty="0" smtClean="0">
                <a:latin typeface="Comic Sans MS" pitchFamily="66" charset="0"/>
              </a:rPr>
              <a:t>( </a:t>
            </a:r>
            <a:r>
              <a:rPr lang="en-US" sz="2000" dirty="0">
                <a:latin typeface="Comic Sans MS" pitchFamily="66" charset="0"/>
              </a:rPr>
              <a:t>) </a:t>
            </a:r>
            <a:r>
              <a:rPr lang="en-US" sz="2000" dirty="0" smtClean="0">
                <a:latin typeface="Comic Sans MS" pitchFamily="66" charset="0"/>
              </a:rPr>
              <a:t>function.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590800" y="541020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Dwarf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343400" y="5486400"/>
            <a:ext cx="50847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Elf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638800" y="5486400"/>
            <a:ext cx="73770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Fairy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31750" name="Picture 8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0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9" descr="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0000"/>
            <a:ext cx="1047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fai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10000"/>
            <a:ext cx="1122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1926866" y="1828800"/>
            <a:ext cx="5556329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err="1" smtClean="0">
                <a:latin typeface="Comic Sans MS" pitchFamily="66" charset="0"/>
              </a:rPr>
              <a:t>getFightPoints</a:t>
            </a:r>
            <a:r>
              <a:rPr lang="en-US" sz="1800" dirty="0" smtClean="0">
                <a:latin typeface="Comic Sans MS" pitchFamily="66" charset="0"/>
              </a:rPr>
              <a:t>( </a:t>
            </a:r>
            <a:r>
              <a:rPr lang="en-US" sz="1800" dirty="0">
                <a:latin typeface="Comic Sans MS" pitchFamily="66" charset="0"/>
              </a:rPr>
              <a:t>) computes and returns the </a:t>
            </a:r>
            <a:r>
              <a:rPr lang="en-US" sz="1800" dirty="0" smtClean="0">
                <a:latin typeface="Comic Sans MS" pitchFamily="66" charset="0"/>
              </a:rPr>
              <a:t>points</a:t>
            </a:r>
            <a:endParaRPr lang="en-US" sz="1800" dirty="0">
              <a:latin typeface="Comic Sans MS" pitchFamily="66" charset="0"/>
            </a:endParaRPr>
          </a:p>
          <a:p>
            <a:r>
              <a:rPr lang="en-US" sz="1800" dirty="0">
                <a:latin typeface="Comic Sans MS" pitchFamily="66" charset="0"/>
              </a:rPr>
              <a:t>this creature </a:t>
            </a:r>
            <a:r>
              <a:rPr lang="en-US" sz="1800" dirty="0" smtClean="0">
                <a:latin typeface="Comic Sans MS" pitchFamily="66" charset="0"/>
              </a:rPr>
              <a:t>uses </a:t>
            </a:r>
            <a:r>
              <a:rPr lang="en-US" sz="1800" dirty="0">
                <a:latin typeface="Comic Sans MS" pitchFamily="66" charset="0"/>
              </a:rPr>
              <a:t>in one round of combat</a:t>
            </a:r>
            <a:r>
              <a:rPr lang="en-US" sz="1800" dirty="0" smtClean="0">
                <a:latin typeface="Comic Sans MS" pitchFamily="66" charset="0"/>
              </a:rPr>
              <a:t>. The</a:t>
            </a:r>
          </a:p>
          <a:p>
            <a:r>
              <a:rPr lang="en-US" sz="1800" dirty="0" smtClean="0">
                <a:latin typeface="Comic Sans MS" pitchFamily="66" charset="0"/>
              </a:rPr>
              <a:t>creature with the highest fight point value wins.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1760909" y="2940050"/>
            <a:ext cx="61302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omic Sans MS" pitchFamily="66" charset="0"/>
              </a:rPr>
              <a:t>A</a:t>
            </a:r>
            <a:r>
              <a:rPr lang="en-US" sz="1800" dirty="0" smtClean="0">
                <a:latin typeface="Comic Sans MS" pitchFamily="66" charset="0"/>
              </a:rPr>
              <a:t> creature’ fight score is equal to their strength value.</a:t>
            </a:r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324600" y="1295400"/>
            <a:ext cx="1828800" cy="13716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CC6600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6553200" y="1371600"/>
            <a:ext cx="1450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Creature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781800" y="1689100"/>
            <a:ext cx="102303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Comic Sans MS" pitchFamily="66" charset="0"/>
              </a:rPr>
              <a:t>name</a:t>
            </a:r>
          </a:p>
          <a:p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strength</a:t>
            </a:r>
            <a:endParaRPr lang="en-US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914400" y="1579605"/>
            <a:ext cx="460735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We </a:t>
            </a:r>
            <a:r>
              <a:rPr lang="en-US" sz="1800" dirty="0">
                <a:latin typeface="Comic Sans MS" pitchFamily="66" charset="0"/>
              </a:rPr>
              <a:t>could </a:t>
            </a:r>
            <a:r>
              <a:rPr lang="en-US" sz="1800" dirty="0" smtClean="0">
                <a:latin typeface="Comic Sans MS" pitchFamily="66" charset="0"/>
              </a:rPr>
              <a:t>write the </a:t>
            </a:r>
            <a:r>
              <a:rPr lang="en-US" sz="1800" dirty="0">
                <a:latin typeface="Comic Sans MS" pitchFamily="66" charset="0"/>
              </a:rPr>
              <a:t>following code in the </a:t>
            </a:r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smtClean="0">
                <a:latin typeface="Comic Sans MS" pitchFamily="66" charset="0"/>
              </a:rPr>
              <a:t>base Creature class</a:t>
            </a:r>
            <a:r>
              <a:rPr lang="en-US" sz="1800" dirty="0">
                <a:latin typeface="Comic Sans MS" pitchFamily="66" charset="0"/>
              </a:rPr>
              <a:t>: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2286000" y="3657600"/>
            <a:ext cx="3825086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Creature::</a:t>
            </a:r>
            <a:r>
              <a:rPr lang="en-US" sz="2000" dirty="0" err="1" smtClean="0">
                <a:latin typeface="Comic Sans MS" pitchFamily="66" charset="0"/>
              </a:rPr>
              <a:t>getFightPoints</a:t>
            </a:r>
            <a:r>
              <a:rPr lang="en-US" sz="2000" dirty="0" smtClean="0">
                <a:latin typeface="Comic Sans MS" pitchFamily="66" charset="0"/>
              </a:rPr>
              <a:t>( 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r>
              <a:rPr lang="en-US" sz="2000" dirty="0">
                <a:latin typeface="Comic Sans MS" pitchFamily="66" charset="0"/>
              </a:rPr>
              <a:t>{</a:t>
            </a:r>
          </a:p>
          <a:p>
            <a:r>
              <a:rPr lang="en-US" sz="2000" dirty="0" smtClean="0">
                <a:latin typeface="Comic Sans MS" pitchFamily="66" charset="0"/>
              </a:rPr>
              <a:t>     return strength;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284782" y="3924875"/>
            <a:ext cx="3748142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Dwarves </a:t>
            </a:r>
            <a:r>
              <a:rPr lang="en-US" sz="1600" dirty="0" smtClean="0">
                <a:latin typeface="Comic Sans MS" pitchFamily="66" charset="0"/>
              </a:rPr>
              <a:t>depend on their weapons,</a:t>
            </a:r>
          </a:p>
          <a:p>
            <a:r>
              <a:rPr lang="en-US" sz="1600" dirty="0" smtClean="0">
                <a:latin typeface="Comic Sans MS" pitchFamily="66" charset="0"/>
              </a:rPr>
              <a:t>so a Dwarf’s fight point value is equal</a:t>
            </a:r>
          </a:p>
          <a:p>
            <a:r>
              <a:rPr lang="en-US" sz="1600" dirty="0" smtClean="0">
                <a:latin typeface="Comic Sans MS" pitchFamily="66" charset="0"/>
              </a:rPr>
              <a:t>to its strength value plus the number</a:t>
            </a:r>
          </a:p>
          <a:p>
            <a:r>
              <a:rPr lang="en-US" sz="1600" dirty="0" smtClean="0">
                <a:latin typeface="Comic Sans MS" pitchFamily="66" charset="0"/>
              </a:rPr>
              <a:t>of weapons it has.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32771" name="Picture 6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24675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669" y="3505200"/>
            <a:ext cx="1047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fai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99" y="2273875"/>
            <a:ext cx="1122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3012834" y="2273875"/>
            <a:ext cx="3775393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Elves are magical creatures, so</a:t>
            </a:r>
          </a:p>
          <a:p>
            <a:r>
              <a:rPr lang="en-US" sz="1600" dirty="0" smtClean="0">
                <a:latin typeface="Comic Sans MS" pitchFamily="66" charset="0"/>
              </a:rPr>
              <a:t>an Elf’s fight point value is equal</a:t>
            </a:r>
          </a:p>
          <a:p>
            <a:r>
              <a:rPr lang="en-US" sz="1600" dirty="0" smtClean="0">
                <a:latin typeface="Comic Sans MS" pitchFamily="66" charset="0"/>
              </a:rPr>
              <a:t>to its strength value plus the number</a:t>
            </a:r>
          </a:p>
          <a:p>
            <a:r>
              <a:rPr lang="en-US" sz="1600" dirty="0" smtClean="0">
                <a:latin typeface="Comic Sans MS" pitchFamily="66" charset="0"/>
              </a:rPr>
              <a:t>of magic spells it has.</a:t>
            </a:r>
          </a:p>
        </p:txBody>
      </p:sp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5498450" y="3928539"/>
            <a:ext cx="364555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Fairies are known for their wisdom,</a:t>
            </a:r>
          </a:p>
          <a:p>
            <a:r>
              <a:rPr lang="en-US" sz="1600" dirty="0" smtClean="0">
                <a:latin typeface="Comic Sans MS" pitchFamily="66" charset="0"/>
              </a:rPr>
              <a:t>so a Fairy’s fight point value is equal</a:t>
            </a:r>
          </a:p>
          <a:p>
            <a:r>
              <a:rPr lang="en-US" sz="1600" dirty="0" smtClean="0">
                <a:latin typeface="Comic Sans MS" pitchFamily="66" charset="0"/>
              </a:rPr>
              <a:t>to its strength value plus</a:t>
            </a:r>
          </a:p>
          <a:p>
            <a:r>
              <a:rPr lang="en-US" sz="1600" dirty="0" smtClean="0">
                <a:latin typeface="Comic Sans MS" pitchFamily="66" charset="0"/>
              </a:rPr>
              <a:t>its wisdom value.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7319" y="1143000"/>
            <a:ext cx="4966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How Fight Scores Differ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324600" y="1295400"/>
            <a:ext cx="1828800" cy="13716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CC6600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6553200" y="1371600"/>
            <a:ext cx="1450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Creature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781800" y="1689100"/>
            <a:ext cx="102303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Comic Sans MS" pitchFamily="66" charset="0"/>
              </a:rPr>
              <a:t>name</a:t>
            </a:r>
          </a:p>
          <a:p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strength</a:t>
            </a:r>
            <a:endParaRPr lang="en-US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457200" y="1379838"/>
            <a:ext cx="5809604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f we create a Dwarf object “dw1”, and invoke</a:t>
            </a:r>
          </a:p>
          <a:p>
            <a:r>
              <a:rPr lang="en-US" sz="2000" dirty="0" smtClean="0">
                <a:latin typeface="Comic Sans MS" pitchFamily="66" charset="0"/>
              </a:rPr>
              <a:t>the </a:t>
            </a:r>
            <a:r>
              <a:rPr lang="en-US" sz="2000" dirty="0" err="1" smtClean="0">
                <a:latin typeface="Comic Sans MS" pitchFamily="66" charset="0"/>
              </a:rPr>
              <a:t>getFightPoints</a:t>
            </a:r>
            <a:r>
              <a:rPr lang="en-US" sz="2000" dirty="0" smtClean="0">
                <a:latin typeface="Comic Sans MS" pitchFamily="66" charset="0"/>
              </a:rPr>
              <a:t> function, this method would</a:t>
            </a:r>
          </a:p>
          <a:p>
            <a:r>
              <a:rPr lang="en-US" sz="2000" dirty="0" smtClean="0">
                <a:latin typeface="Comic Sans MS" pitchFamily="66" charset="0"/>
              </a:rPr>
              <a:t>normally  be executed, because a Dwarf is-a </a:t>
            </a:r>
          </a:p>
          <a:p>
            <a:r>
              <a:rPr lang="en-US" sz="2000" dirty="0" smtClean="0">
                <a:latin typeface="Comic Sans MS" pitchFamily="66" charset="0"/>
              </a:rPr>
              <a:t>Creature.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05600" y="472440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Dwarf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8" name="Picture 8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200400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7239000" y="2667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43000" y="3277850"/>
            <a:ext cx="2682145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Creature::fight( 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r>
              <a:rPr lang="en-US" sz="2000" dirty="0">
                <a:latin typeface="Comic Sans MS" pitchFamily="66" charset="0"/>
              </a:rPr>
              <a:t>{</a:t>
            </a:r>
          </a:p>
          <a:p>
            <a:r>
              <a:rPr lang="en-US" sz="2000" dirty="0" smtClean="0">
                <a:latin typeface="Comic Sans MS" pitchFamily="66" charset="0"/>
              </a:rPr>
              <a:t>     return strength;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}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324600" y="1295400"/>
            <a:ext cx="1828800" cy="13716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CC6600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553200" y="1371600"/>
            <a:ext cx="1450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Creature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781800" y="1689100"/>
            <a:ext cx="1025525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name</a:t>
            </a:r>
          </a:p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strength</a:t>
            </a:r>
          </a:p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hitpoints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26218" y="1600200"/>
            <a:ext cx="528381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But wait … this is what we want the</a:t>
            </a:r>
          </a:p>
          <a:p>
            <a:r>
              <a:rPr lang="en-US" sz="2000" dirty="0" smtClean="0">
                <a:latin typeface="Comic Sans MS" pitchFamily="66" charset="0"/>
              </a:rPr>
              <a:t>Dwarf </a:t>
            </a:r>
            <a:r>
              <a:rPr lang="en-US" sz="2000" dirty="0" err="1" smtClean="0">
                <a:latin typeface="Comic Sans MS" pitchFamily="66" charset="0"/>
              </a:rPr>
              <a:t>getFightPoints</a:t>
            </a:r>
            <a:r>
              <a:rPr lang="en-US" sz="2000" dirty="0" smtClean="0">
                <a:latin typeface="Comic Sans MS" pitchFamily="66" charset="0"/>
              </a:rPr>
              <a:t> function to look like: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524000" y="3124200"/>
            <a:ext cx="3804247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int</a:t>
            </a:r>
            <a:r>
              <a:rPr lang="en-US" sz="2000" dirty="0">
                <a:latin typeface="Comic Sans MS" pitchFamily="66" charset="0"/>
              </a:rPr>
              <a:t> Dwarf::</a:t>
            </a:r>
            <a:r>
              <a:rPr lang="en-US" sz="2000" dirty="0" err="1">
                <a:latin typeface="Comic Sans MS" pitchFamily="66" charset="0"/>
              </a:rPr>
              <a:t>getFightPoints</a:t>
            </a:r>
            <a:r>
              <a:rPr lang="en-US" sz="2000" dirty="0">
                <a:latin typeface="Comic Sans MS" pitchFamily="66" charset="0"/>
              </a:rPr>
              <a:t>( )</a:t>
            </a:r>
          </a:p>
          <a:p>
            <a:r>
              <a:rPr lang="en-US" sz="2000" dirty="0">
                <a:latin typeface="Comic Sans MS" pitchFamily="66" charset="0"/>
              </a:rPr>
              <a:t>{</a:t>
            </a:r>
          </a:p>
          <a:p>
            <a:r>
              <a:rPr lang="en-US" sz="2000" dirty="0" smtClean="0">
                <a:latin typeface="Comic Sans MS" pitchFamily="66" charset="0"/>
              </a:rPr>
              <a:t>     return strength </a:t>
            </a:r>
            <a:r>
              <a:rPr lang="en-US" sz="2000" dirty="0">
                <a:latin typeface="Comic Sans MS" pitchFamily="66" charset="0"/>
              </a:rPr>
              <a:t>+ weapons;</a:t>
            </a:r>
          </a:p>
          <a:p>
            <a:r>
              <a:rPr lang="en-US" sz="2000" dirty="0" smtClean="0">
                <a:latin typeface="Comic Sans MS" pitchFamily="66" charset="0"/>
              </a:rPr>
              <a:t>}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705600" y="472440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Dwarf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34824" name="Picture 8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200400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7239000" y="2667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781800" y="2362200"/>
            <a:ext cx="1828800" cy="13716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CC6600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010400" y="2438400"/>
            <a:ext cx="1450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Creature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239000" y="2755900"/>
            <a:ext cx="1025525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name</a:t>
            </a:r>
          </a:p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strength</a:t>
            </a:r>
          </a:p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hitpoints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7162800" y="579120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Dwarf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35847" name="Picture 8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267200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Line 9"/>
          <p:cNvSpPr>
            <a:spLocks noChangeShapeType="1"/>
          </p:cNvSpPr>
          <p:nvPr/>
        </p:nvSpPr>
        <p:spPr bwMode="auto">
          <a:xfrm flipV="1">
            <a:off x="7696200" y="3733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609600" y="533400"/>
            <a:ext cx="8241359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Now both </a:t>
            </a:r>
            <a:r>
              <a:rPr lang="en-US" sz="2000" dirty="0">
                <a:latin typeface="Comic Sans MS" pitchFamily="66" charset="0"/>
              </a:rPr>
              <a:t>the Creature class and the Dwarf </a:t>
            </a:r>
            <a:r>
              <a:rPr lang="en-US" sz="2000" dirty="0" smtClean="0">
                <a:latin typeface="Comic Sans MS" pitchFamily="66" charset="0"/>
              </a:rPr>
              <a:t>class have a function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named </a:t>
            </a:r>
            <a:r>
              <a:rPr lang="en-US" sz="2000" dirty="0" err="1" smtClean="0">
                <a:latin typeface="Comic Sans MS" pitchFamily="66" charset="0"/>
              </a:rPr>
              <a:t>getFightPoints</a:t>
            </a:r>
            <a:r>
              <a:rPr lang="en-US" sz="2000" dirty="0" smtClean="0">
                <a:latin typeface="Comic Sans MS" pitchFamily="66" charset="0"/>
              </a:rPr>
              <a:t>( ). If we have a Dwarf object dw1, how do we</a:t>
            </a:r>
          </a:p>
          <a:p>
            <a:r>
              <a:rPr lang="en-US" sz="2000" dirty="0" smtClean="0">
                <a:latin typeface="Comic Sans MS" pitchFamily="66" charset="0"/>
              </a:rPr>
              <a:t>get the compiler to use the correct </a:t>
            </a:r>
            <a:r>
              <a:rPr lang="en-US" sz="2000" dirty="0" err="1" smtClean="0">
                <a:latin typeface="Comic Sans MS" pitchFamily="66" charset="0"/>
              </a:rPr>
              <a:t>getFightPoints</a:t>
            </a:r>
            <a:r>
              <a:rPr lang="en-US" sz="2000" dirty="0" smtClean="0">
                <a:latin typeface="Comic Sans MS" pitchFamily="66" charset="0"/>
              </a:rPr>
              <a:t>( ) function?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45508" y="2114895"/>
            <a:ext cx="3825086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Creature::</a:t>
            </a:r>
            <a:r>
              <a:rPr lang="en-US" sz="2000" dirty="0" err="1" smtClean="0">
                <a:latin typeface="Comic Sans MS" pitchFamily="66" charset="0"/>
              </a:rPr>
              <a:t>getFightPoints</a:t>
            </a:r>
            <a:r>
              <a:rPr lang="en-US" sz="2000" dirty="0" smtClean="0">
                <a:latin typeface="Comic Sans MS" pitchFamily="66" charset="0"/>
              </a:rPr>
              <a:t>( )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{</a:t>
            </a:r>
          </a:p>
          <a:p>
            <a:r>
              <a:rPr lang="en-US" sz="2000" dirty="0" smtClean="0">
                <a:latin typeface="Comic Sans MS" pitchFamily="66" charset="0"/>
              </a:rPr>
              <a:t>     return strength;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}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56433" y="4148215"/>
            <a:ext cx="3804247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int</a:t>
            </a:r>
            <a:r>
              <a:rPr lang="en-US" sz="2000" dirty="0">
                <a:latin typeface="Comic Sans MS" pitchFamily="66" charset="0"/>
              </a:rPr>
              <a:t> Dwarf::</a:t>
            </a:r>
            <a:r>
              <a:rPr lang="en-US" sz="2000" dirty="0" err="1">
                <a:latin typeface="Comic Sans MS" pitchFamily="66" charset="0"/>
              </a:rPr>
              <a:t>getFightPoints</a:t>
            </a:r>
            <a:r>
              <a:rPr lang="en-US" sz="2000" dirty="0">
                <a:latin typeface="Comic Sans MS" pitchFamily="66" charset="0"/>
              </a:rPr>
              <a:t>( )</a:t>
            </a:r>
          </a:p>
          <a:p>
            <a:r>
              <a:rPr lang="en-US" sz="2000" dirty="0">
                <a:latin typeface="Comic Sans MS" pitchFamily="66" charset="0"/>
              </a:rPr>
              <a:t>{</a:t>
            </a:r>
          </a:p>
          <a:p>
            <a:r>
              <a:rPr lang="en-US" sz="2000" dirty="0" smtClean="0">
                <a:latin typeface="Comic Sans MS" pitchFamily="66" charset="0"/>
              </a:rPr>
              <a:t>     return strength </a:t>
            </a:r>
            <a:r>
              <a:rPr lang="en-US" sz="2000" dirty="0">
                <a:latin typeface="Comic Sans MS" pitchFamily="66" charset="0"/>
              </a:rPr>
              <a:t>+ weapons;</a:t>
            </a:r>
          </a:p>
          <a:p>
            <a:r>
              <a:rPr lang="en-US" sz="2000" dirty="0" smtClean="0">
                <a:latin typeface="Comic Sans MS" pitchFamily="66" charset="0"/>
              </a:rPr>
              <a:t>}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663560" y="2209800"/>
            <a:ext cx="6096000" cy="40934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Because we have a function in </a:t>
            </a:r>
            <a:r>
              <a:rPr lang="en-US" sz="2000" dirty="0">
                <a:latin typeface="Comic Sans MS" pitchFamily="66" charset="0"/>
              </a:rPr>
              <a:t>the base class </a:t>
            </a:r>
            <a:r>
              <a:rPr lang="en-US" sz="2000" dirty="0" smtClean="0">
                <a:latin typeface="Comic Sans MS" pitchFamily="66" charset="0"/>
              </a:rPr>
              <a:t>and a </a:t>
            </a:r>
            <a:r>
              <a:rPr lang="en-US" sz="2000" dirty="0">
                <a:latin typeface="Comic Sans MS" pitchFamily="66" charset="0"/>
              </a:rPr>
              <a:t>similar </a:t>
            </a:r>
            <a:r>
              <a:rPr lang="en-US" sz="2000" dirty="0" smtClean="0">
                <a:latin typeface="Comic Sans MS" pitchFamily="66" charset="0"/>
              </a:rPr>
              <a:t>function </a:t>
            </a:r>
            <a:r>
              <a:rPr lang="en-US" sz="2000" dirty="0">
                <a:latin typeface="Comic Sans MS" pitchFamily="66" charset="0"/>
              </a:rPr>
              <a:t>in the </a:t>
            </a:r>
            <a:r>
              <a:rPr lang="en-US" sz="2000" dirty="0" smtClean="0">
                <a:latin typeface="Comic Sans MS" pitchFamily="66" charset="0"/>
              </a:rPr>
              <a:t>derived class </a:t>
            </a:r>
            <a:r>
              <a:rPr lang="en-US" sz="2000" dirty="0">
                <a:latin typeface="Comic Sans MS" pitchFamily="66" charset="0"/>
              </a:rPr>
              <a:t>that has exactly the same signature, </a:t>
            </a:r>
            <a:r>
              <a:rPr lang="en-US" sz="2000" dirty="0" smtClean="0">
                <a:latin typeface="Comic Sans MS" pitchFamily="66" charset="0"/>
              </a:rPr>
              <a:t>the function in the derived class is said to 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over-ride</a:t>
            </a:r>
            <a:r>
              <a:rPr lang="en-US" sz="2000" dirty="0" smtClean="0">
                <a:latin typeface="Comic Sans MS" pitchFamily="66" charset="0"/>
              </a:rPr>
              <a:t> the function of the same name in the base class. The function in</a:t>
            </a:r>
          </a:p>
          <a:p>
            <a:r>
              <a:rPr lang="en-US" sz="2000" dirty="0" smtClean="0">
                <a:latin typeface="Comic Sans MS" pitchFamily="66" charset="0"/>
              </a:rPr>
              <a:t>the base class is said to be 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hidden</a:t>
            </a:r>
            <a:r>
              <a:rPr lang="en-US" sz="2000" dirty="0" smtClean="0">
                <a:latin typeface="Comic Sans MS" pitchFamily="66" charset="0"/>
              </a:rPr>
              <a:t> by the</a:t>
            </a:r>
          </a:p>
          <a:p>
            <a:r>
              <a:rPr lang="en-US" sz="2000" dirty="0" smtClean="0">
                <a:latin typeface="Comic Sans MS" pitchFamily="66" charset="0"/>
              </a:rPr>
              <a:t>function in the derived class.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When the </a:t>
            </a:r>
            <a:r>
              <a:rPr lang="en-US" sz="2000" dirty="0" err="1" smtClean="0">
                <a:latin typeface="Comic Sans MS" pitchFamily="66" charset="0"/>
              </a:rPr>
              <a:t>getFightPoints</a:t>
            </a:r>
            <a:r>
              <a:rPr lang="en-US" sz="2000" dirty="0" smtClean="0">
                <a:latin typeface="Comic Sans MS" pitchFamily="66" charset="0"/>
              </a:rPr>
              <a:t>( ) function in the Creature class is over-ridden, the compiler will use the </a:t>
            </a:r>
            <a:r>
              <a:rPr lang="en-US" sz="2000" dirty="0" err="1" smtClean="0">
                <a:latin typeface="Comic Sans MS" pitchFamily="66" charset="0"/>
              </a:rPr>
              <a:t>getFightPoints</a:t>
            </a:r>
            <a:r>
              <a:rPr lang="en-US" sz="2000" dirty="0" smtClean="0">
                <a:latin typeface="Comic Sans MS" pitchFamily="66" charset="0"/>
              </a:rPr>
              <a:t>( ) function declared in the dwarf class, when a </a:t>
            </a:r>
            <a:r>
              <a:rPr lang="en-US" sz="2000" dirty="0" err="1" smtClean="0">
                <a:latin typeface="Comic Sans MS" pitchFamily="66" charset="0"/>
              </a:rPr>
              <a:t>getFightPoints</a:t>
            </a:r>
            <a:r>
              <a:rPr lang="en-US" sz="2000" dirty="0" smtClean="0">
                <a:latin typeface="Comic Sans MS" pitchFamily="66" charset="0"/>
              </a:rPr>
              <a:t>( ) message is sent to an object of the </a:t>
            </a:r>
            <a:r>
              <a:rPr lang="en-US" sz="2000" dirty="0">
                <a:latin typeface="Comic Sans MS" pitchFamily="66" charset="0"/>
              </a:rPr>
              <a:t>D</a:t>
            </a:r>
            <a:r>
              <a:rPr lang="en-US" sz="2000" dirty="0" smtClean="0">
                <a:latin typeface="Comic Sans MS" pitchFamily="66" charset="0"/>
              </a:rPr>
              <a:t>warf class.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2286000" y="1224201"/>
            <a:ext cx="4158511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Function Over-riding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096000" y="3886200"/>
            <a:ext cx="53893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dw1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905000" y="1240971"/>
            <a:ext cx="613501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So, if I create a Dwarf object named</a:t>
            </a:r>
          </a:p>
          <a:p>
            <a:r>
              <a:rPr lang="en-US" sz="2000" dirty="0" smtClean="0">
                <a:latin typeface="Comic Sans MS" pitchFamily="66" charset="0"/>
              </a:rPr>
              <a:t>dw1</a:t>
            </a:r>
            <a:r>
              <a:rPr lang="en-US" sz="2000" dirty="0">
                <a:latin typeface="Comic Sans MS" pitchFamily="66" charset="0"/>
              </a:rPr>
              <a:t>, and send </a:t>
            </a:r>
            <a:r>
              <a:rPr lang="en-US" sz="2000" dirty="0" smtClean="0">
                <a:latin typeface="Comic Sans MS" pitchFamily="66" charset="0"/>
              </a:rPr>
              <a:t>dw1 </a:t>
            </a:r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 err="1" smtClean="0">
                <a:latin typeface="Comic Sans MS" pitchFamily="66" charset="0"/>
              </a:rPr>
              <a:t>getFightPoints</a:t>
            </a:r>
            <a:r>
              <a:rPr lang="en-US" sz="2000" dirty="0" smtClean="0">
                <a:latin typeface="Comic Sans MS" pitchFamily="66" charset="0"/>
              </a:rPr>
              <a:t>( ) message </a:t>
            </a:r>
            <a:r>
              <a:rPr lang="en-US" sz="2000" dirty="0">
                <a:latin typeface="Comic Sans MS" pitchFamily="66" charset="0"/>
              </a:rPr>
              <a:t>. . .</a:t>
            </a:r>
          </a:p>
        </p:txBody>
      </p:sp>
      <p:sp>
        <p:nvSpPr>
          <p:cNvPr id="37893" name="Line 7"/>
          <p:cNvSpPr>
            <a:spLocks noChangeShapeType="1"/>
          </p:cNvSpPr>
          <p:nvPr/>
        </p:nvSpPr>
        <p:spPr bwMode="auto">
          <a:xfrm flipV="1">
            <a:off x="4642244" y="3124200"/>
            <a:ext cx="1072756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1937657" y="2936845"/>
            <a:ext cx="27045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dw1.getFightPoints( 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38564" y="4876800"/>
            <a:ext cx="3804247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int</a:t>
            </a:r>
            <a:r>
              <a:rPr lang="en-US" sz="2000" dirty="0">
                <a:latin typeface="Comic Sans MS" pitchFamily="66" charset="0"/>
              </a:rPr>
              <a:t> Dwarf::</a:t>
            </a:r>
            <a:r>
              <a:rPr lang="en-US" sz="2000" dirty="0" err="1">
                <a:latin typeface="Comic Sans MS" pitchFamily="66" charset="0"/>
              </a:rPr>
              <a:t>getFightPoints</a:t>
            </a:r>
            <a:r>
              <a:rPr lang="en-US" sz="2000" dirty="0">
                <a:latin typeface="Comic Sans MS" pitchFamily="66" charset="0"/>
              </a:rPr>
              <a:t>( )</a:t>
            </a:r>
          </a:p>
          <a:p>
            <a:r>
              <a:rPr lang="en-US" sz="2000" dirty="0">
                <a:latin typeface="Comic Sans MS" pitchFamily="66" charset="0"/>
              </a:rPr>
              <a:t>{</a:t>
            </a:r>
          </a:p>
          <a:p>
            <a:r>
              <a:rPr lang="en-US" sz="2000" dirty="0" smtClean="0">
                <a:latin typeface="Comic Sans MS" pitchFamily="66" charset="0"/>
              </a:rPr>
              <a:t>     return strength </a:t>
            </a:r>
            <a:r>
              <a:rPr lang="en-US" sz="2000" dirty="0">
                <a:latin typeface="Comic Sans MS" pitchFamily="66" charset="0"/>
              </a:rPr>
              <a:t>+ weapons;</a:t>
            </a:r>
          </a:p>
          <a:p>
            <a:r>
              <a:rPr lang="en-US" sz="2000" dirty="0" smtClean="0">
                <a:latin typeface="Comic Sans MS" pitchFamily="66" charset="0"/>
              </a:rPr>
              <a:t>}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002" y="4055477"/>
            <a:ext cx="362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This function gets executed.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819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dwarf</a:t>
            </a:r>
          </a:p>
        </p:txBody>
      </p:sp>
      <p:pic>
        <p:nvPicPr>
          <p:cNvPr id="39939" name="Picture 5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209800" y="1066800"/>
            <a:ext cx="586570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Dwarves </a:t>
            </a:r>
            <a:r>
              <a:rPr lang="en-US" dirty="0">
                <a:latin typeface="Comic Sans MS" pitchFamily="66" charset="0"/>
              </a:rPr>
              <a:t>have a unique </a:t>
            </a:r>
            <a:r>
              <a:rPr lang="en-US" dirty="0" smtClean="0">
                <a:latin typeface="Comic Sans MS" pitchFamily="66" charset="0"/>
              </a:rPr>
              <a:t>property named</a:t>
            </a: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weapons. The </a:t>
            </a:r>
            <a:r>
              <a:rPr lang="en-US" dirty="0">
                <a:latin typeface="Comic Sans MS" pitchFamily="66" charset="0"/>
              </a:rPr>
              <a:t>class definition </a:t>
            </a:r>
            <a:r>
              <a:rPr lang="en-US" dirty="0" smtClean="0">
                <a:latin typeface="Comic Sans MS" pitchFamily="66" charset="0"/>
              </a:rPr>
              <a:t>looks like: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2743200" y="2590800"/>
            <a:ext cx="3624710" cy="3477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class </a:t>
            </a:r>
            <a:r>
              <a:rPr lang="en-US" sz="2000" dirty="0">
                <a:latin typeface="Comic Sans MS" pitchFamily="66" charset="0"/>
              </a:rPr>
              <a:t>Dwarf : </a:t>
            </a:r>
            <a:r>
              <a:rPr lang="en-US" sz="2000" dirty="0" smtClean="0">
                <a:latin typeface="Comic Sans MS" pitchFamily="66" charset="0"/>
              </a:rPr>
              <a:t>Creature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{</a:t>
            </a:r>
          </a:p>
          <a:p>
            <a:r>
              <a:rPr lang="en-US" sz="2000" dirty="0">
                <a:latin typeface="Comic Sans MS" pitchFamily="66" charset="0"/>
              </a:rPr>
              <a:t>     </a:t>
            </a:r>
            <a:r>
              <a:rPr lang="en-US" sz="2000" dirty="0" smtClean="0">
                <a:latin typeface="Comic Sans MS" pitchFamily="66" charset="0"/>
              </a:rPr>
              <a:t>private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   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weapons;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    </a:t>
            </a:r>
            <a:r>
              <a:rPr lang="en-US" sz="2000" dirty="0" smtClean="0">
                <a:latin typeface="Comic Sans MS" pitchFamily="66" charset="0"/>
              </a:rPr>
              <a:t>public: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     Dwarf</a:t>
            </a:r>
            <a:r>
              <a:rPr lang="en-US" sz="2000" dirty="0">
                <a:latin typeface="Comic Sans MS" pitchFamily="66" charset="0"/>
              </a:rPr>
              <a:t>( );</a:t>
            </a:r>
          </a:p>
          <a:p>
            <a:r>
              <a:rPr lang="en-US" sz="2000" dirty="0">
                <a:latin typeface="Comic Sans MS" pitchFamily="66" charset="0"/>
              </a:rPr>
              <a:t>      </a:t>
            </a:r>
            <a:r>
              <a:rPr lang="en-US" sz="2000" dirty="0" smtClean="0">
                <a:latin typeface="Comic Sans MS" pitchFamily="66" charset="0"/>
              </a:rPr>
              <a:t>    Dwarf(string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int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);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     </a:t>
            </a:r>
            <a:r>
              <a:rPr lang="en-US" sz="2000" dirty="0" smtClean="0">
                <a:latin typeface="Comic Sans MS" pitchFamily="66" charset="0"/>
              </a:rPr>
              <a:t>   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getFightPoints</a:t>
            </a:r>
            <a:r>
              <a:rPr lang="en-US" sz="2000" dirty="0" smtClean="0">
                <a:latin typeface="Comic Sans MS" pitchFamily="66" charset="0"/>
              </a:rPr>
              <a:t>( );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    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getWeapons</a:t>
            </a:r>
            <a:r>
              <a:rPr lang="en-US" sz="2000" dirty="0" smtClean="0">
                <a:latin typeface="Comic Sans MS" pitchFamily="66" charset="0"/>
              </a:rPr>
              <a:t>( )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}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58705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tx1"/>
                </a:solidFill>
                <a:latin typeface="Comic Sans MS" pitchFamily="66" charset="0"/>
              </a:rPr>
              <a:t>Now create a Dwarf object …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518122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Dwarf </a:t>
            </a:r>
            <a:r>
              <a:rPr lang="en-US" sz="2000" dirty="0" smtClean="0">
                <a:latin typeface="Comic Sans MS" pitchFamily="66" charset="0"/>
              </a:rPr>
              <a:t>dw1 = new Dwarf( </a:t>
            </a:r>
            <a:r>
              <a:rPr lang="en-US" sz="2000" dirty="0">
                <a:latin typeface="Comic Sans MS" pitchFamily="66" charset="0"/>
              </a:rPr>
              <a:t>“</a:t>
            </a:r>
            <a:r>
              <a:rPr lang="en-US" sz="2000" dirty="0" err="1">
                <a:latin typeface="Comic Sans MS" pitchFamily="66" charset="0"/>
              </a:rPr>
              <a:t>Rohan</a:t>
            </a:r>
            <a:r>
              <a:rPr lang="en-US" sz="2000" dirty="0">
                <a:latin typeface="Comic Sans MS" pitchFamily="66" charset="0"/>
              </a:rPr>
              <a:t>”, </a:t>
            </a:r>
            <a:r>
              <a:rPr lang="en-US" sz="2000" dirty="0" smtClean="0">
                <a:latin typeface="Comic Sans MS" pitchFamily="66" charset="0"/>
              </a:rPr>
              <a:t>350, 3);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562600" y="2590800"/>
            <a:ext cx="2133600" cy="2971800"/>
          </a:xfrm>
          <a:prstGeom prst="rect">
            <a:avLst/>
          </a:prstGeom>
          <a:gradFill rotWithShape="1">
            <a:gsLst>
              <a:gs pos="0">
                <a:schemeClr val="accent1">
                  <a:alpha val="82999"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172200" y="5638800"/>
            <a:ext cx="6254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dw1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562600" y="33528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5562600" y="41148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696200" y="2846388"/>
            <a:ext cx="6635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name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715250" y="3529013"/>
            <a:ext cx="10144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strength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33400" y="2819400"/>
            <a:ext cx="4572000" cy="259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When the constructor is called, the</a:t>
            </a:r>
          </a:p>
          <a:p>
            <a:r>
              <a:rPr lang="en-US" sz="2000">
                <a:latin typeface="Comic Sans MS" pitchFamily="66" charset="0"/>
              </a:rPr>
              <a:t>computer looks at the Dwarf class</a:t>
            </a:r>
          </a:p>
          <a:p>
            <a:r>
              <a:rPr lang="en-US" sz="2000">
                <a:latin typeface="Comic Sans MS" pitchFamily="66" charset="0"/>
              </a:rPr>
              <a:t>to see how much storage to allocate.</a:t>
            </a:r>
          </a:p>
          <a:p>
            <a:r>
              <a:rPr lang="en-US" sz="2000">
                <a:latin typeface="Comic Sans MS" pitchFamily="66" charset="0"/>
              </a:rPr>
              <a:t>It notes that a Dwarf is a Creature,</a:t>
            </a:r>
          </a:p>
          <a:p>
            <a:r>
              <a:rPr lang="en-US" sz="2000">
                <a:latin typeface="Comic Sans MS" pitchFamily="66" charset="0"/>
              </a:rPr>
              <a:t>so it looks at the Creature class also.</a:t>
            </a:r>
          </a:p>
          <a:p>
            <a:r>
              <a:rPr lang="en-US" sz="2000">
                <a:latin typeface="Comic Sans MS" pitchFamily="66" charset="0"/>
              </a:rPr>
              <a:t>Enough storage is allocated for the</a:t>
            </a:r>
          </a:p>
          <a:p>
            <a:r>
              <a:rPr lang="en-US" sz="2000">
                <a:latin typeface="Comic Sans MS" pitchFamily="66" charset="0"/>
              </a:rPr>
              <a:t>data members of both the base and </a:t>
            </a:r>
          </a:p>
          <a:p>
            <a:r>
              <a:rPr lang="en-US" sz="2000">
                <a:latin typeface="Comic Sans MS" pitchFamily="66" charset="0"/>
              </a:rPr>
              <a:t>the derived classes.</a:t>
            </a:r>
            <a:r>
              <a:rPr lang="en-US">
                <a:latin typeface="Comic Sans MS" pitchFamily="66" charset="0"/>
              </a:rPr>
              <a:t> </a:t>
            </a: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5562600" y="48006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772400" y="4953000"/>
            <a:ext cx="96693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weapons</a:t>
            </a:r>
            <a:endParaRPr lang="en-US" sz="1600" dirty="0">
              <a:latin typeface="Comic Sans MS" pitchFamily="66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562600" y="2590800"/>
            <a:ext cx="2133600" cy="2209800"/>
            <a:chOff x="3504" y="1632"/>
            <a:chExt cx="1344" cy="1392"/>
          </a:xfrm>
        </p:grpSpPr>
        <p:sp>
          <p:nvSpPr>
            <p:cNvPr id="40976" name="Rectangle 14"/>
            <p:cNvSpPr>
              <a:spLocks noChangeArrowheads="1"/>
            </p:cNvSpPr>
            <p:nvPr/>
          </p:nvSpPr>
          <p:spPr bwMode="auto">
            <a:xfrm>
              <a:off x="3504" y="1632"/>
              <a:ext cx="1344" cy="1392"/>
            </a:xfrm>
            <a:prstGeom prst="rect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99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Text Box 15"/>
            <p:cNvSpPr txBox="1">
              <a:spLocks noChangeArrowheads="1"/>
            </p:cNvSpPr>
            <p:nvPr/>
          </p:nvSpPr>
          <p:spPr bwMode="auto">
            <a:xfrm>
              <a:off x="3648" y="2256"/>
              <a:ext cx="104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Creature Part</a:t>
              </a:r>
            </a:p>
          </p:txBody>
        </p:sp>
      </p:grp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943600" y="4953000"/>
            <a:ext cx="1371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Dwarf Part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1143000"/>
            <a:ext cx="4117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ECFF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203325" y="3217863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sz="2000">
              <a:latin typeface="Comic Sans MS" pitchFamily="66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838200" y="2678113"/>
            <a:ext cx="8141972" cy="2554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After completing this topic, students should be able to:</a:t>
            </a:r>
          </a:p>
          <a:p>
            <a:endParaRPr lang="en-US" sz="2000" dirty="0">
              <a:latin typeface="Comic Sans MS" pitchFamily="66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Explain the concept of inheritance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Correctly </a:t>
            </a:r>
            <a:r>
              <a:rPr lang="en-US" sz="2000" dirty="0">
                <a:latin typeface="Comic Sans MS" pitchFamily="66" charset="0"/>
              </a:rPr>
              <a:t>design and use classes that use </a:t>
            </a:r>
            <a:r>
              <a:rPr lang="en-US" sz="2000" dirty="0" smtClean="0">
                <a:latin typeface="Comic Sans MS" pitchFamily="66" charset="0"/>
              </a:rPr>
              <a:t>inheritance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     in </a:t>
            </a:r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 smtClean="0">
                <a:latin typeface="Comic Sans MS" pitchFamily="66" charset="0"/>
              </a:rPr>
              <a:t>C++ </a:t>
            </a:r>
            <a:r>
              <a:rPr lang="en-US" sz="2000" dirty="0">
                <a:latin typeface="Comic Sans MS" pitchFamily="66" charset="0"/>
              </a:rPr>
              <a:t>program</a:t>
            </a:r>
          </a:p>
          <a:p>
            <a:r>
              <a:rPr lang="en-US" sz="2000" dirty="0" smtClean="0">
                <a:latin typeface="Comic Sans MS" pitchFamily="66" charset="0"/>
              </a:rPr>
              <a:t>        * </a:t>
            </a:r>
            <a:r>
              <a:rPr lang="en-US" sz="2000" dirty="0">
                <a:latin typeface="Comic Sans MS" pitchFamily="66" charset="0"/>
              </a:rPr>
              <a:t>Know how to correctly call the parent constructor</a:t>
            </a:r>
          </a:p>
          <a:p>
            <a:r>
              <a:rPr lang="en-US" sz="2000" dirty="0" smtClean="0">
                <a:latin typeface="Comic Sans MS" pitchFamily="66" charset="0"/>
              </a:rPr>
              <a:t>        * know </a:t>
            </a:r>
            <a:r>
              <a:rPr lang="en-US" sz="2000" dirty="0">
                <a:latin typeface="Comic Sans MS" pitchFamily="66" charset="0"/>
              </a:rPr>
              <a:t>how to </a:t>
            </a:r>
            <a:r>
              <a:rPr lang="en-US" sz="2000" dirty="0" smtClean="0">
                <a:latin typeface="Comic Sans MS" pitchFamily="66" charset="0"/>
              </a:rPr>
              <a:t>override functions and data in </a:t>
            </a:r>
            <a:r>
              <a:rPr lang="en-US" sz="2000" dirty="0">
                <a:latin typeface="Comic Sans MS" pitchFamily="66" charset="0"/>
              </a:rPr>
              <a:t>the parent </a:t>
            </a:r>
            <a:r>
              <a:rPr lang="en-US" sz="2000" dirty="0" smtClean="0">
                <a:latin typeface="Comic Sans MS" pitchFamily="66" charset="0"/>
              </a:rPr>
              <a:t>class</a:t>
            </a:r>
          </a:p>
          <a:p>
            <a:r>
              <a:rPr lang="en-US" sz="2000" dirty="0" smtClean="0">
                <a:latin typeface="Comic Sans MS" pitchFamily="66" charset="0"/>
              </a:rPr>
              <a:t>        * Know when to use the protected attribute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295400" y="1981200"/>
            <a:ext cx="7021474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Dwarf::Dwarf(string _name, </a:t>
            </a:r>
            <a:r>
              <a:rPr lang="en-US" sz="2000" dirty="0" err="1">
                <a:latin typeface="Comic Sans MS" pitchFamily="66" charset="0"/>
              </a:rPr>
              <a:t>int</a:t>
            </a:r>
            <a:r>
              <a:rPr lang="en-US" sz="2000" dirty="0">
                <a:latin typeface="Comic Sans MS" pitchFamily="66" charset="0"/>
              </a:rPr>
              <a:t> _strength, </a:t>
            </a:r>
            <a:r>
              <a:rPr lang="en-US" sz="2000" dirty="0" err="1">
                <a:latin typeface="Comic Sans MS" pitchFamily="66" charset="0"/>
              </a:rPr>
              <a:t>int</a:t>
            </a:r>
            <a:r>
              <a:rPr lang="en-US" sz="2000" dirty="0">
                <a:latin typeface="Comic Sans MS" pitchFamily="66" charset="0"/>
              </a:rPr>
              <a:t> _weapons)</a:t>
            </a:r>
          </a:p>
          <a:p>
            <a:r>
              <a:rPr lang="en-US" sz="2000" dirty="0">
                <a:latin typeface="Comic Sans MS" pitchFamily="66" charset="0"/>
              </a:rPr>
              <a:t>: Creature(_name, _strength)</a:t>
            </a:r>
          </a:p>
          <a:p>
            <a:r>
              <a:rPr lang="en-US" sz="2000" dirty="0">
                <a:latin typeface="Comic Sans MS" pitchFamily="66" charset="0"/>
              </a:rPr>
              <a:t>{</a:t>
            </a:r>
          </a:p>
          <a:p>
            <a:r>
              <a:rPr lang="en-US" sz="2000" dirty="0">
                <a:latin typeface="Comic Sans MS" pitchFamily="66" charset="0"/>
              </a:rPr>
              <a:t>weapons = _weapons;</a:t>
            </a:r>
          </a:p>
          <a:p>
            <a:r>
              <a:rPr lang="en-US" sz="2000" dirty="0">
                <a:latin typeface="Comic Sans MS" pitchFamily="66" charset="0"/>
              </a:rPr>
              <a:t>}</a:t>
            </a:r>
          </a:p>
          <a:p>
            <a:r>
              <a:rPr lang="en-US" sz="2000" dirty="0" smtClean="0">
                <a:latin typeface="Comic Sans MS" pitchFamily="66" charset="0"/>
              </a:rPr>
              <a:t>     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1295400" y="914400"/>
            <a:ext cx="35083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The Dwarf Constructor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5105400" y="2746375"/>
            <a:ext cx="3610284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Constructors are not inherited. In</a:t>
            </a:r>
          </a:p>
          <a:p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order to initialize </a:t>
            </a:r>
            <a:r>
              <a:rPr lang="en-US" sz="1600" dirty="0" smtClean="0">
                <a:solidFill>
                  <a:schemeClr val="accent2"/>
                </a:solidFill>
                <a:latin typeface="Comic Sans MS" pitchFamily="66" charset="0"/>
              </a:rPr>
              <a:t>data declared in </a:t>
            </a:r>
          </a:p>
          <a:p>
            <a:r>
              <a:rPr lang="en-US" sz="1600" dirty="0" smtClean="0">
                <a:solidFill>
                  <a:schemeClr val="accent2"/>
                </a:solidFill>
                <a:latin typeface="Comic Sans MS" pitchFamily="66" charset="0"/>
              </a:rPr>
              <a:t>the </a:t>
            </a:r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parent class </a:t>
            </a:r>
            <a:r>
              <a:rPr lang="en-US" sz="1600" dirty="0" smtClean="0">
                <a:solidFill>
                  <a:schemeClr val="accent2"/>
                </a:solidFill>
                <a:latin typeface="Comic Sans MS" pitchFamily="66" charset="0"/>
              </a:rPr>
              <a:t>we must </a:t>
            </a:r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invoke </a:t>
            </a:r>
            <a:r>
              <a:rPr lang="en-US" sz="1600" dirty="0" smtClean="0">
                <a:solidFill>
                  <a:schemeClr val="accent2"/>
                </a:solidFill>
                <a:latin typeface="Comic Sans MS" pitchFamily="66" charset="0"/>
              </a:rPr>
              <a:t>the</a:t>
            </a:r>
          </a:p>
          <a:p>
            <a:r>
              <a:rPr lang="en-US" sz="16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base class constructor</a:t>
            </a:r>
            <a:r>
              <a:rPr lang="en-US" sz="1600" dirty="0" smtClean="0">
                <a:solidFill>
                  <a:schemeClr val="accent2"/>
                </a:solidFill>
                <a:latin typeface="Comic Sans MS" pitchFamily="66" charset="0"/>
              </a:rPr>
              <a:t>.</a:t>
            </a:r>
            <a:endParaRPr lang="en-US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1989" name="Line 7"/>
          <p:cNvSpPr>
            <a:spLocks noChangeShapeType="1"/>
          </p:cNvSpPr>
          <p:nvPr/>
        </p:nvSpPr>
        <p:spPr bwMode="auto">
          <a:xfrm flipH="1" flipV="1">
            <a:off x="3429000" y="2667000"/>
            <a:ext cx="17526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2133600" y="4038600"/>
            <a:ext cx="5689378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If you do not explicitly </a:t>
            </a:r>
            <a:r>
              <a:rPr lang="en-US" sz="1600" dirty="0" smtClean="0">
                <a:latin typeface="Comic Sans MS" pitchFamily="66" charset="0"/>
              </a:rPr>
              <a:t>invoke </a:t>
            </a:r>
            <a:r>
              <a:rPr lang="en-US" sz="1600" dirty="0">
                <a:latin typeface="Comic Sans MS" pitchFamily="66" charset="0"/>
              </a:rPr>
              <a:t>the Creature</a:t>
            </a:r>
          </a:p>
          <a:p>
            <a:r>
              <a:rPr lang="en-US" sz="1600" dirty="0">
                <a:latin typeface="Comic Sans MS" pitchFamily="66" charset="0"/>
              </a:rPr>
              <a:t>constructor, the default Creature constructor</a:t>
            </a:r>
          </a:p>
          <a:p>
            <a:r>
              <a:rPr lang="en-US" sz="1600" dirty="0">
                <a:latin typeface="Comic Sans MS" pitchFamily="66" charset="0"/>
              </a:rPr>
              <a:t>is called </a:t>
            </a:r>
            <a:r>
              <a:rPr lang="en-US" sz="1600" dirty="0" smtClean="0">
                <a:latin typeface="Comic Sans MS" pitchFamily="66" charset="0"/>
              </a:rPr>
              <a:t>automatically.</a:t>
            </a:r>
          </a:p>
          <a:p>
            <a:endParaRPr lang="en-US" sz="1600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The base class constructor finishes executing before the</a:t>
            </a:r>
          </a:p>
          <a:p>
            <a:r>
              <a:rPr lang="en-US" sz="1600" dirty="0" smtClean="0">
                <a:latin typeface="Comic Sans MS" pitchFamily="66" charset="0"/>
              </a:rPr>
              <a:t>derived class constructor does.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1" y="1600200"/>
            <a:ext cx="487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Hiding Variables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447800" y="3440113"/>
            <a:ext cx="7148111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If a </a:t>
            </a:r>
            <a:r>
              <a:rPr lang="en-US" sz="2000" dirty="0" smtClean="0">
                <a:latin typeface="Comic Sans MS" pitchFamily="66" charset="0"/>
              </a:rPr>
              <a:t>derived </a:t>
            </a:r>
            <a:r>
              <a:rPr lang="en-US" sz="2000" dirty="0">
                <a:latin typeface="Comic Sans MS" pitchFamily="66" charset="0"/>
              </a:rPr>
              <a:t>class declares a variable using the same name</a:t>
            </a:r>
          </a:p>
          <a:p>
            <a:r>
              <a:rPr lang="en-US" sz="2000" dirty="0">
                <a:latin typeface="Comic Sans MS" pitchFamily="66" charset="0"/>
              </a:rPr>
              <a:t>as a variable in a parent class, the variable in the child </a:t>
            </a:r>
          </a:p>
          <a:p>
            <a:r>
              <a:rPr lang="en-US" sz="2000" dirty="0">
                <a:latin typeface="Comic Sans MS" pitchFamily="66" charset="0"/>
              </a:rPr>
              <a:t>class is said to 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hide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the variable in the parent. 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We don’t often hide variables in the base class.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657600" y="1447800"/>
            <a:ext cx="1828800" cy="13716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CC6600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86200" y="1524000"/>
            <a:ext cx="1450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Creature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3048000" y="2895600"/>
            <a:ext cx="1066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 flipV="1">
            <a:off x="4724400" y="28194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038600" y="1905000"/>
            <a:ext cx="1025525" cy="1069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name</a:t>
            </a:r>
          </a:p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strength</a:t>
            </a:r>
          </a:p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hitpoints</a:t>
            </a:r>
          </a:p>
          <a:p>
            <a:endParaRPr lang="en-US" sz="160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133600" y="480060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Dwarf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25609" name="Picture 9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76600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4648200" y="3276600"/>
            <a:ext cx="1828800" cy="12954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CC6600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1" name="Text Box 13"/>
          <p:cNvSpPr txBox="1">
            <a:spLocks noChangeArrowheads="1"/>
          </p:cNvSpPr>
          <p:nvPr/>
        </p:nvSpPr>
        <p:spPr bwMode="auto">
          <a:xfrm>
            <a:off x="4876800" y="3352800"/>
            <a:ext cx="14509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Magical</a:t>
            </a:r>
          </a:p>
          <a:p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Creature</a:t>
            </a:r>
          </a:p>
        </p:txBody>
      </p:sp>
      <p:sp>
        <p:nvSpPr>
          <p:cNvPr id="25612" name="Text Box 14"/>
          <p:cNvSpPr txBox="1">
            <a:spLocks noChangeArrowheads="1"/>
          </p:cNvSpPr>
          <p:nvPr/>
        </p:nvSpPr>
        <p:spPr bwMode="auto">
          <a:xfrm>
            <a:off x="5181600" y="4114800"/>
            <a:ext cx="711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spells</a:t>
            </a:r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 flipV="1">
            <a:off x="5029200" y="45720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 flipH="1" flipV="1">
            <a:off x="5943600" y="4572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4800600" y="6491288"/>
            <a:ext cx="50847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Elf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5616" name="Text Box 18"/>
          <p:cNvSpPr txBox="1">
            <a:spLocks noChangeArrowheads="1"/>
          </p:cNvSpPr>
          <p:nvPr/>
        </p:nvSpPr>
        <p:spPr bwMode="auto">
          <a:xfrm>
            <a:off x="6172200" y="6491288"/>
            <a:ext cx="73770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Fairy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25617" name="Picture 19" descr="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53000"/>
            <a:ext cx="1047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20" descr="fai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953000"/>
            <a:ext cx="1122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9" name="Text Box 22"/>
          <p:cNvSpPr txBox="1">
            <a:spLocks noChangeArrowheads="1"/>
          </p:cNvSpPr>
          <p:nvPr/>
        </p:nvSpPr>
        <p:spPr bwMode="auto">
          <a:xfrm>
            <a:off x="1066800" y="2362200"/>
            <a:ext cx="176522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Dwarf inherits</a:t>
            </a:r>
            <a:endParaRPr lang="en-US" sz="1800" dirty="0">
              <a:latin typeface="Comic Sans MS" pitchFamily="66" charset="0"/>
            </a:endParaRPr>
          </a:p>
          <a:p>
            <a:r>
              <a:rPr lang="en-US" sz="1800" dirty="0" smtClean="0">
                <a:latin typeface="Comic Sans MS" pitchFamily="66" charset="0"/>
              </a:rPr>
              <a:t>from </a:t>
            </a:r>
            <a:r>
              <a:rPr lang="en-US" sz="1800" dirty="0">
                <a:latin typeface="Comic Sans MS" pitchFamily="66" charset="0"/>
              </a:rPr>
              <a:t>Creature</a:t>
            </a:r>
          </a:p>
        </p:txBody>
      </p:sp>
      <p:sp>
        <p:nvSpPr>
          <p:cNvPr id="25620" name="Text Box 23"/>
          <p:cNvSpPr txBox="1">
            <a:spLocks noChangeArrowheads="1"/>
          </p:cNvSpPr>
          <p:nvPr/>
        </p:nvSpPr>
        <p:spPr bwMode="auto">
          <a:xfrm>
            <a:off x="1600200" y="5562600"/>
            <a:ext cx="26193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mic Sans MS" pitchFamily="66" charset="0"/>
              </a:rPr>
              <a:t>Elf and Fairy </a:t>
            </a:r>
            <a:r>
              <a:rPr lang="en-US" sz="1800" dirty="0" smtClean="0">
                <a:latin typeface="Comic Sans MS" pitchFamily="66" charset="0"/>
              </a:rPr>
              <a:t>inherit</a:t>
            </a:r>
            <a:endParaRPr lang="en-US" sz="1800" dirty="0">
              <a:latin typeface="Comic Sans MS" pitchFamily="66" charset="0"/>
            </a:endParaRPr>
          </a:p>
          <a:p>
            <a:r>
              <a:rPr lang="en-US" sz="1800" dirty="0" smtClean="0">
                <a:latin typeface="Comic Sans MS" pitchFamily="66" charset="0"/>
              </a:rPr>
              <a:t>from </a:t>
            </a:r>
            <a:r>
              <a:rPr lang="en-US" sz="1800" dirty="0">
                <a:latin typeface="Comic Sans MS" pitchFamily="66" charset="0"/>
              </a:rPr>
              <a:t>Magical Creature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1200" y="2438400"/>
            <a:ext cx="271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Magical Creature</a:t>
            </a:r>
          </a:p>
          <a:p>
            <a:r>
              <a:rPr lang="en-US" sz="1800" dirty="0" smtClean="0">
                <a:latin typeface="Comic Sans MS" pitchFamily="66" charset="0"/>
              </a:rPr>
              <a:t>inherits from Creature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65532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If elves and fairies are both magical</a:t>
            </a:r>
          </a:p>
          <a:p>
            <a:pPr algn="ctr"/>
            <a:r>
              <a:rPr lang="en-US" sz="2000" dirty="0">
                <a:latin typeface="Comic Sans MS" pitchFamily="66" charset="0"/>
              </a:rPr>
              <a:t>creatures, we might envision another</a:t>
            </a:r>
          </a:p>
          <a:p>
            <a:pPr algn="ctr"/>
            <a:r>
              <a:rPr lang="en-US" sz="2000" dirty="0">
                <a:latin typeface="Comic Sans MS" pitchFamily="66" charset="0"/>
              </a:rPr>
              <a:t>layer of base and derived class</a:t>
            </a:r>
          </a:p>
        </p:txBody>
      </p:sp>
    </p:spTree>
    <p:extLst>
      <p:ext uri="{BB962C8B-B14F-4D97-AF65-F5344CB8AC3E}">
        <p14:creationId xmlns:p14="http://schemas.microsoft.com/office/powerpoint/2010/main" val="71915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286000"/>
            <a:ext cx="549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Designing With Inheritance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143000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Designing With Inheritance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362200"/>
            <a:ext cx="54296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Usually we start with a notion of some very </a:t>
            </a:r>
          </a:p>
          <a:p>
            <a:r>
              <a:rPr lang="en-US" sz="2000" dirty="0" smtClean="0">
                <a:latin typeface="Comic Sans MS" pitchFamily="66" charset="0"/>
              </a:rPr>
              <a:t>specific classes (Fairy, Elf, Dwarf … ) and </a:t>
            </a:r>
          </a:p>
          <a:p>
            <a:r>
              <a:rPr lang="en-US" sz="2000" dirty="0" smtClean="0">
                <a:latin typeface="Comic Sans MS" pitchFamily="66" charset="0"/>
              </a:rPr>
              <a:t>move to more general classes by factoring </a:t>
            </a:r>
          </a:p>
          <a:p>
            <a:r>
              <a:rPr lang="en-US" sz="2000" dirty="0" smtClean="0">
                <a:latin typeface="Comic Sans MS" pitchFamily="66" charset="0"/>
              </a:rPr>
              <a:t>out common data and operations.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143000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Designing With Inheritance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362200"/>
            <a:ext cx="568777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For example, suppose that we wanted to write</a:t>
            </a:r>
          </a:p>
          <a:p>
            <a:r>
              <a:rPr lang="en-US" sz="2000" dirty="0" smtClean="0">
                <a:latin typeface="Comic Sans MS" pitchFamily="66" charset="0"/>
              </a:rPr>
              <a:t>a program that deals with instruments in an</a:t>
            </a:r>
          </a:p>
          <a:p>
            <a:r>
              <a:rPr lang="en-US" sz="2000" dirty="0" smtClean="0">
                <a:latin typeface="Comic Sans MS" pitchFamily="66" charset="0"/>
              </a:rPr>
              <a:t>orchestra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Violin</a:t>
            </a:r>
          </a:p>
          <a:p>
            <a:r>
              <a:rPr lang="en-US" sz="2000" dirty="0" smtClean="0">
                <a:latin typeface="Comic Sans MS" pitchFamily="66" charset="0"/>
              </a:rPr>
              <a:t>Oboe</a:t>
            </a:r>
          </a:p>
          <a:p>
            <a:r>
              <a:rPr lang="en-US" sz="2000" dirty="0" smtClean="0">
                <a:latin typeface="Comic Sans MS" pitchFamily="66" charset="0"/>
              </a:rPr>
              <a:t>Viola</a:t>
            </a:r>
          </a:p>
          <a:p>
            <a:r>
              <a:rPr lang="en-US" sz="2000" dirty="0" smtClean="0">
                <a:latin typeface="Comic Sans MS" pitchFamily="66" charset="0"/>
              </a:rPr>
              <a:t>Clarinet</a:t>
            </a:r>
          </a:p>
          <a:p>
            <a:r>
              <a:rPr lang="en-US" sz="2000" dirty="0" smtClean="0">
                <a:latin typeface="Comic Sans MS" pitchFamily="66" charset="0"/>
              </a:rPr>
              <a:t>Kettle Drum</a:t>
            </a:r>
          </a:p>
          <a:p>
            <a:r>
              <a:rPr lang="en-US" sz="2000" dirty="0" smtClean="0">
                <a:latin typeface="Comic Sans MS" pitchFamily="66" charset="0"/>
              </a:rPr>
              <a:t> . . 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143000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Designing With Inheritance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362200"/>
            <a:ext cx="52389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Now design a class that contains all of the</a:t>
            </a:r>
          </a:p>
          <a:p>
            <a:r>
              <a:rPr lang="en-US" sz="2000" dirty="0" smtClean="0">
                <a:latin typeface="Comic Sans MS" pitchFamily="66" charset="0"/>
              </a:rPr>
              <a:t>things that orchestra instruments have in</a:t>
            </a:r>
          </a:p>
          <a:p>
            <a:r>
              <a:rPr lang="en-US" sz="2000" dirty="0" smtClean="0">
                <a:latin typeface="Comic Sans MS" pitchFamily="66" charset="0"/>
              </a:rPr>
              <a:t>common.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* Instrument name</a:t>
            </a:r>
          </a:p>
          <a:p>
            <a:r>
              <a:rPr lang="en-US" sz="2000" dirty="0" smtClean="0">
                <a:latin typeface="Comic Sans MS" pitchFamily="66" charset="0"/>
              </a:rPr>
              <a:t>* Owner</a:t>
            </a:r>
          </a:p>
          <a:p>
            <a:r>
              <a:rPr lang="en-US" sz="2000" dirty="0" smtClean="0">
                <a:latin typeface="Comic Sans MS" pitchFamily="66" charset="0"/>
              </a:rPr>
              <a:t>* Where it is in the orchestra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Then write methods to manage this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143000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Designing With Inheritance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209800"/>
            <a:ext cx="61350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Look at all of the instruments in the orchestra.</a:t>
            </a:r>
          </a:p>
          <a:p>
            <a:r>
              <a:rPr lang="en-US" sz="2000" dirty="0" smtClean="0">
                <a:latin typeface="Comic Sans MS" pitchFamily="66" charset="0"/>
              </a:rPr>
              <a:t>can they be organized into some different groups</a:t>
            </a:r>
          </a:p>
          <a:p>
            <a:r>
              <a:rPr lang="en-US" sz="2000" dirty="0" smtClean="0">
                <a:latin typeface="Comic Sans MS" pitchFamily="66" charset="0"/>
              </a:rPr>
              <a:t>where each group has some things in common.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35814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38100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Instrument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8768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Woodwinds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48768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51054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Brass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8768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510540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Percussion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>
            <a:stCxn id="7" idx="0"/>
          </p:cNvCxnSpPr>
          <p:nvPr/>
        </p:nvCxnSpPr>
        <p:spPr bwMode="auto">
          <a:xfrm rot="5400000" flipH="1" flipV="1">
            <a:off x="2419350" y="3562350"/>
            <a:ext cx="762000" cy="18669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>
            <a:stCxn id="9" idx="0"/>
            <a:endCxn id="5" idx="2"/>
          </p:cNvCxnSpPr>
          <p:nvPr/>
        </p:nvCxnSpPr>
        <p:spPr bwMode="auto">
          <a:xfrm rot="5400000" flipH="1" flipV="1">
            <a:off x="3848100" y="4191000"/>
            <a:ext cx="533400" cy="838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>
            <a:stCxn id="20" idx="0"/>
          </p:cNvCxnSpPr>
          <p:nvPr/>
        </p:nvCxnSpPr>
        <p:spPr bwMode="auto">
          <a:xfrm rot="16200000" flipV="1">
            <a:off x="5886450" y="3562350"/>
            <a:ext cx="762000" cy="18669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400800" y="48768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51054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String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0800000">
            <a:off x="4724400" y="4343400"/>
            <a:ext cx="914400" cy="533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085806" y="33528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6806" y="35814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Violin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5806" y="44958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43006" y="4724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Cello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7620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9906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Instrument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20574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22860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Woodwinds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20574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22860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Brass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20574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00600" y="228600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Percussion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>
            <a:stCxn id="23" idx="0"/>
          </p:cNvCxnSpPr>
          <p:nvPr/>
        </p:nvCxnSpPr>
        <p:spPr bwMode="auto">
          <a:xfrm rot="5400000" flipH="1" flipV="1">
            <a:off x="2495550" y="742950"/>
            <a:ext cx="762000" cy="18669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0" name="Straight Arrow Connector 29"/>
          <p:cNvCxnSpPr>
            <a:stCxn id="25" idx="0"/>
            <a:endCxn id="21" idx="2"/>
          </p:cNvCxnSpPr>
          <p:nvPr/>
        </p:nvCxnSpPr>
        <p:spPr bwMode="auto">
          <a:xfrm rot="5400000" flipH="1" flipV="1">
            <a:off x="3924300" y="1371600"/>
            <a:ext cx="533400" cy="838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Straight Arrow Connector 30"/>
          <p:cNvCxnSpPr>
            <a:stCxn id="32" idx="0"/>
          </p:cNvCxnSpPr>
          <p:nvPr/>
        </p:nvCxnSpPr>
        <p:spPr bwMode="auto">
          <a:xfrm rot="16200000" flipV="1">
            <a:off x="5962650" y="742950"/>
            <a:ext cx="762000" cy="18669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477000" y="20574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81800" y="22860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String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rot="10800000">
            <a:off x="4800600" y="1524000"/>
            <a:ext cx="914400" cy="533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181600" y="33528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257800" y="35814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Kettle Drum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44958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10200" y="46482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Cymbals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6600" y="33528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52800" y="358140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French Horn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76600" y="44958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05200" y="464820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Trumpet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71600" y="33528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676400" y="35814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Clarinet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71600" y="4495800"/>
            <a:ext cx="1600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828800" y="47244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omic Sans MS" pitchFamily="66" charset="0"/>
              </a:rPr>
              <a:t>Oboe</a:t>
            </a:r>
            <a:endParaRPr lang="en-US" sz="1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rot="5400000" flipH="1" flipV="1">
            <a:off x="190500" y="3848100"/>
            <a:ext cx="20574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Connector 51"/>
          <p:cNvCxnSpPr>
            <a:endCxn id="46" idx="1"/>
          </p:cNvCxnSpPr>
          <p:nvPr/>
        </p:nvCxnSpPr>
        <p:spPr bwMode="auto">
          <a:xfrm>
            <a:off x="1219200" y="4876800"/>
            <a:ext cx="1524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1219200" y="3733800"/>
            <a:ext cx="1524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5400000" flipH="1" flipV="1">
            <a:off x="2096294" y="3847306"/>
            <a:ext cx="20574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124994" y="4876006"/>
            <a:ext cx="1524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3124994" y="3733006"/>
            <a:ext cx="1524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5400000" flipH="1" flipV="1">
            <a:off x="4001294" y="3847306"/>
            <a:ext cx="20574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5029994" y="4876006"/>
            <a:ext cx="1524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5029994" y="3733006"/>
            <a:ext cx="1524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5400000" flipH="1" flipV="1">
            <a:off x="5906294" y="3847306"/>
            <a:ext cx="20574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6934200" y="4876006"/>
            <a:ext cx="1524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6934200" y="3733006"/>
            <a:ext cx="1524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752600" y="1905000"/>
            <a:ext cx="5668963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Inheritance is the act of deriving a new class</a:t>
            </a:r>
          </a:p>
          <a:p>
            <a:r>
              <a:rPr lang="en-US" sz="2000">
                <a:latin typeface="Comic Sans MS" pitchFamily="66" charset="0"/>
              </a:rPr>
              <a:t>from an already existing class. It is analogous </a:t>
            </a:r>
          </a:p>
          <a:p>
            <a:r>
              <a:rPr lang="en-US" sz="2000">
                <a:latin typeface="Comic Sans MS" pitchFamily="66" charset="0"/>
              </a:rPr>
              <a:t>to creating a new house blueprint from an</a:t>
            </a:r>
          </a:p>
          <a:p>
            <a:r>
              <a:rPr lang="en-US" sz="2000">
                <a:latin typeface="Comic Sans MS" pitchFamily="66" charset="0"/>
              </a:rPr>
              <a:t>existing one.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752600" y="3505200"/>
            <a:ext cx="53959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Inheritance is useful when we find a natural</a:t>
            </a:r>
          </a:p>
          <a:p>
            <a:r>
              <a:rPr lang="en-US" sz="2000">
                <a:latin typeface="Comic Sans MS" pitchFamily="66" charset="0"/>
              </a:rPr>
              <a:t>hierarchical relationship between classes.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687513" y="4572000"/>
            <a:ext cx="5870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Inheritance makes it possible to re-use existing</a:t>
            </a:r>
          </a:p>
          <a:p>
            <a:r>
              <a:rPr lang="en-US" sz="2000">
                <a:latin typeface="Comic Sans MS" pitchFamily="66" charset="0"/>
              </a:rPr>
              <a:t>code, thus saving time and minimizing bugs.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438400"/>
            <a:ext cx="7242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ECFF"/>
                </a:solidFill>
                <a:latin typeface="Comic Sans MS" pitchFamily="66" charset="0"/>
              </a:rPr>
              <a:t>Example and Terminology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828800" y="1295400"/>
            <a:ext cx="606425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Suppose that we are creating a new</a:t>
            </a:r>
          </a:p>
          <a:p>
            <a:r>
              <a:rPr lang="en-US">
                <a:latin typeface="Comic Sans MS" pitchFamily="66" charset="0"/>
              </a:rPr>
              <a:t>role playing game, and we want to</a:t>
            </a:r>
          </a:p>
          <a:p>
            <a:r>
              <a:rPr lang="en-US">
                <a:latin typeface="Comic Sans MS" pitchFamily="66" charset="0"/>
              </a:rPr>
              <a:t>have the following creatures: </a:t>
            </a:r>
          </a:p>
        </p:txBody>
      </p:sp>
      <p:pic>
        <p:nvPicPr>
          <p:cNvPr id="18435" name="Picture 5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163" y="2971800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519363" y="4495800"/>
            <a:ext cx="10509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dwarves</a:t>
            </a:r>
          </a:p>
        </p:txBody>
      </p:sp>
      <p:pic>
        <p:nvPicPr>
          <p:cNvPr id="18437" name="Picture 7" descr="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1047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119563" y="4495800"/>
            <a:ext cx="7191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elves</a:t>
            </a:r>
          </a:p>
        </p:txBody>
      </p:sp>
      <p:pic>
        <p:nvPicPr>
          <p:cNvPr id="18439" name="Picture 9" descr="fai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175" y="2971800"/>
            <a:ext cx="1122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5414963" y="4495800"/>
            <a:ext cx="89058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fairies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00200" y="1066800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All of these are “creatures “. They all have</a:t>
            </a:r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2590800" y="1600200"/>
            <a:ext cx="2132315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A name</a:t>
            </a:r>
          </a:p>
          <a:p>
            <a:pPr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A strength </a:t>
            </a:r>
            <a:r>
              <a:rPr lang="en-US" sz="1800" dirty="0" smtClean="0">
                <a:latin typeface="Comic Sans MS" pitchFamily="66" charset="0"/>
              </a:rPr>
              <a:t>value</a:t>
            </a:r>
          </a:p>
          <a:p>
            <a:endParaRPr lang="en-US" sz="1800" dirty="0">
              <a:latin typeface="Comic Sans MS" pitchFamily="66" charset="0"/>
            </a:endParaRPr>
          </a:p>
        </p:txBody>
      </p:sp>
      <p:pic>
        <p:nvPicPr>
          <p:cNvPr id="19460" name="Picture 12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019" y="3733800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2512219" y="5257800"/>
            <a:ext cx="10509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dwarves</a:t>
            </a:r>
          </a:p>
        </p:txBody>
      </p:sp>
      <p:pic>
        <p:nvPicPr>
          <p:cNvPr id="19462" name="Picture 14" descr="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256" y="3733800"/>
            <a:ext cx="1047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4112419" y="5257800"/>
            <a:ext cx="7191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elves</a:t>
            </a:r>
          </a:p>
        </p:txBody>
      </p:sp>
      <p:pic>
        <p:nvPicPr>
          <p:cNvPr id="19464" name="Picture 16" descr="fai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031" y="3733800"/>
            <a:ext cx="1122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5407819" y="5257800"/>
            <a:ext cx="89058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fairies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00200" y="2590800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and they all can fight.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71600" y="990600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We could define a class for each such as:</a:t>
            </a:r>
          </a:p>
        </p:txBody>
      </p:sp>
      <p:pic>
        <p:nvPicPr>
          <p:cNvPr id="20483" name="Picture 3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457" y="1850571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99771"/>
            <a:ext cx="1047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fai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752600"/>
            <a:ext cx="1122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914400" y="3352800"/>
            <a:ext cx="2582758" cy="350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public class </a:t>
            </a:r>
            <a:r>
              <a:rPr lang="en-US" sz="1400" dirty="0">
                <a:latin typeface="Comic Sans MS" pitchFamily="66" charset="0"/>
              </a:rPr>
              <a:t>Dwarf</a:t>
            </a:r>
          </a:p>
          <a:p>
            <a:r>
              <a:rPr lang="en-US" sz="1400" dirty="0">
                <a:latin typeface="Comic Sans MS" pitchFamily="66" charset="0"/>
              </a:rPr>
              <a:t>{</a:t>
            </a:r>
          </a:p>
          <a:p>
            <a:r>
              <a:rPr lang="en-US" sz="1400" dirty="0">
                <a:latin typeface="Comic Sans MS" pitchFamily="66" charset="0"/>
              </a:rPr>
              <a:t>     </a:t>
            </a:r>
            <a:r>
              <a:rPr lang="en-US" sz="1400" dirty="0" smtClean="0">
                <a:latin typeface="Comic Sans MS" pitchFamily="66" charset="0"/>
              </a:rPr>
              <a:t>private:</a:t>
            </a:r>
          </a:p>
          <a:p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     </a:t>
            </a:r>
            <a:r>
              <a:rPr lang="en-US" sz="1400" dirty="0">
                <a:latin typeface="Comic Sans MS" pitchFamily="66" charset="0"/>
              </a:rPr>
              <a:t>string name;</a:t>
            </a:r>
          </a:p>
          <a:p>
            <a:r>
              <a:rPr lang="en-US" sz="1400" dirty="0" smtClean="0">
                <a:latin typeface="Comic Sans MS" pitchFamily="66" charset="0"/>
              </a:rPr>
              <a:t>     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>
                <a:latin typeface="Comic Sans MS" pitchFamily="66" charset="0"/>
              </a:rPr>
              <a:t>strength</a:t>
            </a:r>
            <a:r>
              <a:rPr lang="en-US" sz="1400" dirty="0" smtClean="0">
                <a:latin typeface="Comic Sans MS" pitchFamily="66" charset="0"/>
              </a:rPr>
              <a:t>;</a:t>
            </a:r>
          </a:p>
          <a:p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    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 weapons;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    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   </a:t>
            </a:r>
            <a:endParaRPr lang="en-US" sz="1400" dirty="0" smtClean="0">
              <a:latin typeface="Comic Sans MS" pitchFamily="66" charset="0"/>
            </a:endParaRPr>
          </a:p>
          <a:p>
            <a:r>
              <a:rPr lang="en-US" sz="1400" dirty="0" smtClean="0">
                <a:latin typeface="Comic Sans MS" pitchFamily="66" charset="0"/>
              </a:rPr>
              <a:t>     public:</a:t>
            </a:r>
          </a:p>
          <a:p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     Dwarf</a:t>
            </a:r>
            <a:r>
              <a:rPr lang="en-US" sz="1400" dirty="0">
                <a:latin typeface="Comic Sans MS" pitchFamily="66" charset="0"/>
              </a:rPr>
              <a:t>( </a:t>
            </a:r>
            <a:r>
              <a:rPr lang="en-US" sz="1400" dirty="0" smtClean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     Dwarf(string,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);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      </a:t>
            </a:r>
            <a:r>
              <a:rPr lang="en-US" sz="1400" dirty="0" smtClean="0">
                <a:latin typeface="Comic Sans MS" pitchFamily="66" charset="0"/>
              </a:rPr>
              <a:t>   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getFightPoints</a:t>
            </a:r>
            <a:r>
              <a:rPr lang="en-US" sz="1400" dirty="0" smtClean="0">
                <a:latin typeface="Comic Sans MS" pitchFamily="66" charset="0"/>
              </a:rPr>
              <a:t>( 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</a:t>
            </a:r>
            <a:r>
              <a:rPr lang="en-US" sz="1400" dirty="0" smtClean="0">
                <a:latin typeface="Comic Sans MS" pitchFamily="66" charset="0"/>
              </a:rPr>
              <a:t>   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getWeapons</a:t>
            </a:r>
            <a:r>
              <a:rPr lang="en-US" sz="1400" dirty="0" smtClean="0">
                <a:latin typeface="Comic Sans MS" pitchFamily="66" charset="0"/>
              </a:rPr>
              <a:t>( );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400" dirty="0" smtClean="0">
                <a:latin typeface="Comic Sans MS" pitchFamily="66" charset="0"/>
              </a:rPr>
              <a:t>};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          </a:t>
            </a:r>
          </a:p>
          <a:p>
            <a:pPr>
              <a:buFontTx/>
              <a:buChar char="•"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581400" y="3352800"/>
            <a:ext cx="2592376" cy="350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public class </a:t>
            </a:r>
            <a:r>
              <a:rPr lang="en-US" sz="1400" dirty="0" smtClean="0">
                <a:latin typeface="Comic Sans MS" pitchFamily="66" charset="0"/>
              </a:rPr>
              <a:t>Elf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{</a:t>
            </a:r>
          </a:p>
          <a:p>
            <a:r>
              <a:rPr lang="en-US" sz="1400" dirty="0">
                <a:latin typeface="Comic Sans MS" pitchFamily="66" charset="0"/>
              </a:rPr>
              <a:t>     private:</a:t>
            </a:r>
          </a:p>
          <a:p>
            <a:r>
              <a:rPr lang="en-US" sz="1400" dirty="0">
                <a:latin typeface="Comic Sans MS" pitchFamily="66" charset="0"/>
              </a:rPr>
              <a:t>          string name;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strength;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magicSpells</a:t>
            </a:r>
            <a:r>
              <a:rPr lang="en-US" sz="1400" dirty="0" smtClean="0">
                <a:latin typeface="Comic Sans MS" pitchFamily="66" charset="0"/>
              </a:rPr>
              <a:t>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200" dirty="0">
                <a:latin typeface="Comic Sans MS" pitchFamily="66" charset="0"/>
              </a:rPr>
              <a:t>     </a:t>
            </a:r>
          </a:p>
          <a:p>
            <a:r>
              <a:rPr lang="en-US" sz="1400" dirty="0">
                <a:latin typeface="Comic Sans MS" pitchFamily="66" charset="0"/>
              </a:rPr>
              <a:t>   </a:t>
            </a:r>
          </a:p>
          <a:p>
            <a:r>
              <a:rPr lang="en-US" sz="1400" dirty="0">
                <a:latin typeface="Comic Sans MS" pitchFamily="66" charset="0"/>
              </a:rPr>
              <a:t>     public: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smtClean="0">
                <a:latin typeface="Comic Sans MS" pitchFamily="66" charset="0"/>
              </a:rPr>
              <a:t>Elf( 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smtClean="0">
                <a:latin typeface="Comic Sans MS" pitchFamily="66" charset="0"/>
              </a:rPr>
              <a:t>Elf(string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>
                <a:latin typeface="Comic Sans MS" pitchFamily="66" charset="0"/>
              </a:rPr>
              <a:t>getFightPoints</a:t>
            </a:r>
            <a:r>
              <a:rPr lang="en-US" sz="1400" dirty="0">
                <a:latin typeface="Comic Sans MS" pitchFamily="66" charset="0"/>
              </a:rPr>
              <a:t>( 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getMagicSpells</a:t>
            </a:r>
            <a:r>
              <a:rPr lang="en-US" sz="1400" dirty="0" smtClean="0">
                <a:latin typeface="Comic Sans MS" pitchFamily="66" charset="0"/>
              </a:rPr>
              <a:t>( </a:t>
            </a:r>
            <a:r>
              <a:rPr lang="en-US" sz="1400" dirty="0">
                <a:latin typeface="Comic Sans MS" pitchFamily="66" charset="0"/>
              </a:rPr>
              <a:t>);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};</a:t>
            </a:r>
          </a:p>
          <a:p>
            <a:r>
              <a:rPr lang="en-US" sz="1400" dirty="0" smtClean="0">
                <a:latin typeface="Comic Sans MS" pitchFamily="66" charset="0"/>
              </a:rPr>
              <a:t>          </a:t>
            </a:r>
            <a:endParaRPr lang="en-US" sz="1400" dirty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244132" y="3352800"/>
            <a:ext cx="2489784" cy="350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public class </a:t>
            </a:r>
            <a:r>
              <a:rPr lang="en-US" sz="1400" dirty="0" smtClean="0">
                <a:latin typeface="Comic Sans MS" pitchFamily="66" charset="0"/>
              </a:rPr>
              <a:t>Fairy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{</a:t>
            </a:r>
          </a:p>
          <a:p>
            <a:r>
              <a:rPr lang="en-US" sz="1400" dirty="0">
                <a:latin typeface="Comic Sans MS" pitchFamily="66" charset="0"/>
              </a:rPr>
              <a:t>     private:</a:t>
            </a:r>
          </a:p>
          <a:p>
            <a:r>
              <a:rPr lang="en-US" sz="1400" dirty="0">
                <a:latin typeface="Comic Sans MS" pitchFamily="66" charset="0"/>
              </a:rPr>
              <a:t>          string name;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strength;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wisdom;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200" dirty="0">
                <a:latin typeface="Comic Sans MS" pitchFamily="66" charset="0"/>
              </a:rPr>
              <a:t>     </a:t>
            </a:r>
          </a:p>
          <a:p>
            <a:r>
              <a:rPr lang="en-US" sz="1400" dirty="0">
                <a:latin typeface="Comic Sans MS" pitchFamily="66" charset="0"/>
              </a:rPr>
              <a:t>   </a:t>
            </a:r>
          </a:p>
          <a:p>
            <a:r>
              <a:rPr lang="en-US" sz="1400" dirty="0">
                <a:latin typeface="Comic Sans MS" pitchFamily="66" charset="0"/>
              </a:rPr>
              <a:t>     public: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smtClean="0">
                <a:latin typeface="Comic Sans MS" pitchFamily="66" charset="0"/>
              </a:rPr>
              <a:t>Fairy( 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smtClean="0">
                <a:latin typeface="Comic Sans MS" pitchFamily="66" charset="0"/>
              </a:rPr>
              <a:t>Fairy(string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>
                <a:latin typeface="Comic Sans MS" pitchFamily="66" charset="0"/>
              </a:rPr>
              <a:t>getFightPoints</a:t>
            </a:r>
            <a:r>
              <a:rPr lang="en-US" sz="1400" dirty="0">
                <a:latin typeface="Comic Sans MS" pitchFamily="66" charset="0"/>
              </a:rPr>
              <a:t>( 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getWisdom</a:t>
            </a:r>
            <a:r>
              <a:rPr lang="en-US" sz="1400" dirty="0" smtClean="0">
                <a:latin typeface="Comic Sans MS" pitchFamily="66" charset="0"/>
              </a:rPr>
              <a:t>( </a:t>
            </a:r>
            <a:r>
              <a:rPr lang="en-US" sz="1400" dirty="0">
                <a:latin typeface="Comic Sans MS" pitchFamily="66" charset="0"/>
              </a:rPr>
              <a:t>);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};</a:t>
            </a:r>
          </a:p>
          <a:p>
            <a:r>
              <a:rPr lang="en-US" sz="1400" dirty="0" smtClean="0">
                <a:latin typeface="Comic Sans MS" pitchFamily="66" charset="0"/>
              </a:rPr>
              <a:t>          </a:t>
            </a:r>
            <a:endParaRPr lang="en-US" sz="1400" dirty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371600" y="5715000"/>
            <a:ext cx="7315200" cy="228600"/>
          </a:xfrm>
          <a:prstGeom prst="rect">
            <a:avLst/>
          </a:prstGeom>
          <a:solidFill>
            <a:srgbClr val="99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71600" y="4038600"/>
            <a:ext cx="6705600" cy="457200"/>
          </a:xfrm>
          <a:prstGeom prst="rect">
            <a:avLst/>
          </a:prstGeom>
          <a:solidFill>
            <a:srgbClr val="99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483" name="Picture 3" descr="d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457" y="1850571"/>
            <a:ext cx="119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99771"/>
            <a:ext cx="1047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fai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752600"/>
            <a:ext cx="1122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914400" y="3352800"/>
            <a:ext cx="2582758" cy="350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public class </a:t>
            </a:r>
            <a:r>
              <a:rPr lang="en-US" sz="1400" dirty="0">
                <a:latin typeface="Comic Sans MS" pitchFamily="66" charset="0"/>
              </a:rPr>
              <a:t>Dwarf</a:t>
            </a:r>
          </a:p>
          <a:p>
            <a:r>
              <a:rPr lang="en-US" sz="1400" dirty="0">
                <a:latin typeface="Comic Sans MS" pitchFamily="66" charset="0"/>
              </a:rPr>
              <a:t>{</a:t>
            </a:r>
          </a:p>
          <a:p>
            <a:r>
              <a:rPr lang="en-US" sz="1400" dirty="0">
                <a:latin typeface="Comic Sans MS" pitchFamily="66" charset="0"/>
              </a:rPr>
              <a:t>     </a:t>
            </a:r>
            <a:r>
              <a:rPr lang="en-US" sz="1400" dirty="0" smtClean="0">
                <a:latin typeface="Comic Sans MS" pitchFamily="66" charset="0"/>
              </a:rPr>
              <a:t>private:</a:t>
            </a:r>
          </a:p>
          <a:p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     </a:t>
            </a:r>
            <a:r>
              <a:rPr lang="en-US" sz="1400" dirty="0">
                <a:latin typeface="Comic Sans MS" pitchFamily="66" charset="0"/>
              </a:rPr>
              <a:t>string name;</a:t>
            </a:r>
          </a:p>
          <a:p>
            <a:r>
              <a:rPr lang="en-US" sz="1400" dirty="0" smtClean="0">
                <a:latin typeface="Comic Sans MS" pitchFamily="66" charset="0"/>
              </a:rPr>
              <a:t>     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>
                <a:latin typeface="Comic Sans MS" pitchFamily="66" charset="0"/>
              </a:rPr>
              <a:t>strength</a:t>
            </a:r>
            <a:r>
              <a:rPr lang="en-US" sz="1400" dirty="0" smtClean="0">
                <a:latin typeface="Comic Sans MS" pitchFamily="66" charset="0"/>
              </a:rPr>
              <a:t>;</a:t>
            </a:r>
          </a:p>
          <a:p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    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 weapons;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     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   </a:t>
            </a:r>
            <a:endParaRPr lang="en-US" sz="1400" dirty="0" smtClean="0">
              <a:latin typeface="Comic Sans MS" pitchFamily="66" charset="0"/>
            </a:endParaRPr>
          </a:p>
          <a:p>
            <a:r>
              <a:rPr lang="en-US" sz="1400" dirty="0" smtClean="0">
                <a:latin typeface="Comic Sans MS" pitchFamily="66" charset="0"/>
              </a:rPr>
              <a:t>     public:</a:t>
            </a:r>
          </a:p>
          <a:p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     Dwarf</a:t>
            </a:r>
            <a:r>
              <a:rPr lang="en-US" sz="1400" dirty="0">
                <a:latin typeface="Comic Sans MS" pitchFamily="66" charset="0"/>
              </a:rPr>
              <a:t>( </a:t>
            </a:r>
            <a:r>
              <a:rPr lang="en-US" sz="1400" dirty="0" smtClean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       Dwarf(string,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);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      </a:t>
            </a:r>
            <a:r>
              <a:rPr lang="en-US" sz="1400" dirty="0" smtClean="0">
                <a:latin typeface="Comic Sans MS" pitchFamily="66" charset="0"/>
              </a:rPr>
              <a:t>   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getFightPoints</a:t>
            </a:r>
            <a:r>
              <a:rPr lang="en-US" sz="1400" dirty="0" smtClean="0">
                <a:latin typeface="Comic Sans MS" pitchFamily="66" charset="0"/>
              </a:rPr>
              <a:t>( 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</a:t>
            </a:r>
            <a:r>
              <a:rPr lang="en-US" sz="1400" dirty="0" smtClean="0">
                <a:latin typeface="Comic Sans MS" pitchFamily="66" charset="0"/>
              </a:rPr>
              <a:t>    </a:t>
            </a:r>
            <a:r>
              <a:rPr lang="en-US" sz="1400" dirty="0" err="1" smtClean="0">
                <a:latin typeface="Comic Sans MS" pitchFamily="66" charset="0"/>
              </a:rPr>
              <a:t>int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getWeapons</a:t>
            </a:r>
            <a:r>
              <a:rPr lang="en-US" sz="1400" dirty="0" smtClean="0">
                <a:latin typeface="Comic Sans MS" pitchFamily="66" charset="0"/>
              </a:rPr>
              <a:t>( );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400" dirty="0" smtClean="0">
                <a:latin typeface="Comic Sans MS" pitchFamily="66" charset="0"/>
              </a:rPr>
              <a:t>};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          </a:t>
            </a:r>
          </a:p>
          <a:p>
            <a:pPr>
              <a:buFontTx/>
              <a:buChar char="•"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581400" y="3352800"/>
            <a:ext cx="2592376" cy="350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public class </a:t>
            </a:r>
            <a:r>
              <a:rPr lang="en-US" sz="1400" dirty="0" smtClean="0">
                <a:latin typeface="Comic Sans MS" pitchFamily="66" charset="0"/>
              </a:rPr>
              <a:t>Elf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{</a:t>
            </a:r>
          </a:p>
          <a:p>
            <a:r>
              <a:rPr lang="en-US" sz="1400" dirty="0">
                <a:latin typeface="Comic Sans MS" pitchFamily="66" charset="0"/>
              </a:rPr>
              <a:t>     private:</a:t>
            </a:r>
          </a:p>
          <a:p>
            <a:r>
              <a:rPr lang="en-US" sz="1400" dirty="0">
                <a:latin typeface="Comic Sans MS" pitchFamily="66" charset="0"/>
              </a:rPr>
              <a:t>          string name;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strength;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magicSpells</a:t>
            </a:r>
            <a:r>
              <a:rPr lang="en-US" sz="1400" dirty="0" smtClean="0">
                <a:latin typeface="Comic Sans MS" pitchFamily="66" charset="0"/>
              </a:rPr>
              <a:t>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200" dirty="0">
                <a:latin typeface="Comic Sans MS" pitchFamily="66" charset="0"/>
              </a:rPr>
              <a:t>     </a:t>
            </a:r>
          </a:p>
          <a:p>
            <a:r>
              <a:rPr lang="en-US" sz="1400" dirty="0">
                <a:latin typeface="Comic Sans MS" pitchFamily="66" charset="0"/>
              </a:rPr>
              <a:t>   </a:t>
            </a:r>
          </a:p>
          <a:p>
            <a:r>
              <a:rPr lang="en-US" sz="1400" dirty="0">
                <a:latin typeface="Comic Sans MS" pitchFamily="66" charset="0"/>
              </a:rPr>
              <a:t>     public: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smtClean="0">
                <a:latin typeface="Comic Sans MS" pitchFamily="66" charset="0"/>
              </a:rPr>
              <a:t>Elf( 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smtClean="0">
                <a:latin typeface="Comic Sans MS" pitchFamily="66" charset="0"/>
              </a:rPr>
              <a:t>Elf(string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>
                <a:latin typeface="Comic Sans MS" pitchFamily="66" charset="0"/>
              </a:rPr>
              <a:t>getFightPoints</a:t>
            </a:r>
            <a:r>
              <a:rPr lang="en-US" sz="1400" dirty="0">
                <a:latin typeface="Comic Sans MS" pitchFamily="66" charset="0"/>
              </a:rPr>
              <a:t>( 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getMagicSpells</a:t>
            </a:r>
            <a:r>
              <a:rPr lang="en-US" sz="1400" dirty="0" smtClean="0">
                <a:latin typeface="Comic Sans MS" pitchFamily="66" charset="0"/>
              </a:rPr>
              <a:t>( </a:t>
            </a:r>
            <a:r>
              <a:rPr lang="en-US" sz="1400" dirty="0">
                <a:latin typeface="Comic Sans MS" pitchFamily="66" charset="0"/>
              </a:rPr>
              <a:t>);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};</a:t>
            </a:r>
          </a:p>
          <a:p>
            <a:r>
              <a:rPr lang="en-US" sz="1400" dirty="0" smtClean="0">
                <a:latin typeface="Comic Sans MS" pitchFamily="66" charset="0"/>
              </a:rPr>
              <a:t>          </a:t>
            </a:r>
            <a:endParaRPr lang="en-US" sz="1400" dirty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244132" y="3352800"/>
            <a:ext cx="2489784" cy="350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public class </a:t>
            </a:r>
            <a:r>
              <a:rPr lang="en-US" sz="1400" dirty="0" smtClean="0">
                <a:latin typeface="Comic Sans MS" pitchFamily="66" charset="0"/>
              </a:rPr>
              <a:t>Fairy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{</a:t>
            </a:r>
          </a:p>
          <a:p>
            <a:r>
              <a:rPr lang="en-US" sz="1400" dirty="0">
                <a:latin typeface="Comic Sans MS" pitchFamily="66" charset="0"/>
              </a:rPr>
              <a:t>     private:</a:t>
            </a:r>
          </a:p>
          <a:p>
            <a:r>
              <a:rPr lang="en-US" sz="1400" dirty="0">
                <a:latin typeface="Comic Sans MS" pitchFamily="66" charset="0"/>
              </a:rPr>
              <a:t>          string name;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strength;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wisdom;</a:t>
            </a:r>
            <a:endParaRPr lang="en-US" sz="1400" dirty="0">
              <a:latin typeface="Comic Sans MS" pitchFamily="66" charset="0"/>
            </a:endParaRPr>
          </a:p>
          <a:p>
            <a:r>
              <a:rPr lang="en-US" sz="1200" dirty="0">
                <a:latin typeface="Comic Sans MS" pitchFamily="66" charset="0"/>
              </a:rPr>
              <a:t>     </a:t>
            </a:r>
          </a:p>
          <a:p>
            <a:r>
              <a:rPr lang="en-US" sz="1400" dirty="0">
                <a:latin typeface="Comic Sans MS" pitchFamily="66" charset="0"/>
              </a:rPr>
              <a:t>   </a:t>
            </a:r>
          </a:p>
          <a:p>
            <a:r>
              <a:rPr lang="en-US" sz="1400" dirty="0">
                <a:latin typeface="Comic Sans MS" pitchFamily="66" charset="0"/>
              </a:rPr>
              <a:t>     public: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smtClean="0">
                <a:latin typeface="Comic Sans MS" pitchFamily="66" charset="0"/>
              </a:rPr>
              <a:t>Fairy( 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smtClean="0">
                <a:latin typeface="Comic Sans MS" pitchFamily="66" charset="0"/>
              </a:rPr>
              <a:t>Fairy(string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>
                <a:latin typeface="Comic Sans MS" pitchFamily="66" charset="0"/>
              </a:rPr>
              <a:t>getFightPoints</a:t>
            </a:r>
            <a:r>
              <a:rPr lang="en-US" sz="1400" dirty="0">
                <a:latin typeface="Comic Sans MS" pitchFamily="66" charset="0"/>
              </a:rPr>
              <a:t>( );</a:t>
            </a:r>
          </a:p>
          <a:p>
            <a:r>
              <a:rPr lang="en-US" sz="1400" dirty="0">
                <a:latin typeface="Comic Sans MS" pitchFamily="66" charset="0"/>
              </a:rPr>
              <a:t>          </a:t>
            </a:r>
            <a:r>
              <a:rPr lang="en-US" sz="1400" dirty="0" err="1">
                <a:latin typeface="Comic Sans MS" pitchFamily="66" charset="0"/>
              </a:rPr>
              <a:t>int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getWisdom</a:t>
            </a:r>
            <a:r>
              <a:rPr lang="en-US" sz="1400" dirty="0" smtClean="0">
                <a:latin typeface="Comic Sans MS" pitchFamily="66" charset="0"/>
              </a:rPr>
              <a:t>( </a:t>
            </a:r>
            <a:r>
              <a:rPr lang="en-US" sz="1400" dirty="0">
                <a:latin typeface="Comic Sans MS" pitchFamily="66" charset="0"/>
              </a:rPr>
              <a:t>);</a:t>
            </a:r>
            <a:endParaRPr lang="en-US" sz="12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};</a:t>
            </a:r>
          </a:p>
          <a:p>
            <a:r>
              <a:rPr lang="en-US" sz="1400" dirty="0" smtClean="0">
                <a:latin typeface="Comic Sans MS" pitchFamily="66" charset="0"/>
              </a:rPr>
              <a:t>          </a:t>
            </a:r>
            <a:endParaRPr lang="en-US" sz="1400" dirty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447800" y="685799"/>
            <a:ext cx="65532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Note that all of these classes have some things in common</a:t>
            </a:r>
          </a:p>
        </p:txBody>
      </p:sp>
    </p:spTree>
    <p:extLst>
      <p:ext uri="{BB962C8B-B14F-4D97-AF65-F5344CB8AC3E}">
        <p14:creationId xmlns:p14="http://schemas.microsoft.com/office/powerpoint/2010/main" val="329785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1681</TotalTime>
  <Words>2089</Words>
  <Application>Microsoft Macintosh PowerPoint</Application>
  <PresentationFormat>On-screen Show (4:3)</PresentationFormat>
  <Paragraphs>484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Training</vt:lpstr>
      <vt:lpstr>Inheritance</vt:lpstr>
      <vt:lpstr>Topics</vt:lpstr>
      <vt:lpstr>Objectives</vt:lpstr>
      <vt:lpstr>PowerPoint Presentation</vt:lpstr>
      <vt:lpstr>Example and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create a Dwarf object …</vt:lpstr>
      <vt:lpstr>PowerPoint Presentation</vt:lpstr>
      <vt:lpstr>Hiding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</dc:title>
  <dc:creator>UVSC</dc:creator>
  <cp:lastModifiedBy>Charles Knadler</cp:lastModifiedBy>
  <cp:revision>104</cp:revision>
  <dcterms:created xsi:type="dcterms:W3CDTF">2002-02-14T16:20:32Z</dcterms:created>
  <dcterms:modified xsi:type="dcterms:W3CDTF">2015-02-20T16:31:09Z</dcterms:modified>
</cp:coreProperties>
</file>