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handoutMasterIdLst>
    <p:handoutMasterId r:id="rId36"/>
  </p:handoutMasterIdLst>
  <p:sldIdLst>
    <p:sldId id="256" r:id="rId2"/>
    <p:sldId id="300" r:id="rId3"/>
    <p:sldId id="257" r:id="rId4"/>
    <p:sldId id="258" r:id="rId5"/>
    <p:sldId id="259" r:id="rId6"/>
    <p:sldId id="260" r:id="rId7"/>
    <p:sldId id="261" r:id="rId8"/>
    <p:sldId id="333" r:id="rId9"/>
    <p:sldId id="262" r:id="rId10"/>
    <p:sldId id="263" r:id="rId11"/>
    <p:sldId id="317" r:id="rId12"/>
    <p:sldId id="264" r:id="rId13"/>
    <p:sldId id="265" r:id="rId14"/>
    <p:sldId id="266" r:id="rId15"/>
    <p:sldId id="334" r:id="rId16"/>
    <p:sldId id="335" r:id="rId17"/>
    <p:sldId id="268" r:id="rId18"/>
    <p:sldId id="269" r:id="rId19"/>
    <p:sldId id="336" r:id="rId20"/>
    <p:sldId id="324" r:id="rId21"/>
    <p:sldId id="271" r:id="rId22"/>
    <p:sldId id="272" r:id="rId23"/>
    <p:sldId id="273" r:id="rId24"/>
    <p:sldId id="337" r:id="rId25"/>
    <p:sldId id="326" r:id="rId26"/>
    <p:sldId id="274" r:id="rId27"/>
    <p:sldId id="283" r:id="rId28"/>
    <p:sldId id="284" r:id="rId29"/>
    <p:sldId id="286" r:id="rId30"/>
    <p:sldId id="287" r:id="rId31"/>
    <p:sldId id="288" r:id="rId32"/>
    <p:sldId id="289" r:id="rId33"/>
    <p:sldId id="290" r:id="rId34"/>
    <p:sldId id="338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660066"/>
    <a:srgbClr val="3E003E"/>
    <a:srgbClr val="0000FF"/>
    <a:srgbClr val="33CCFF"/>
    <a:srgbClr val="CCEC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-15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3368E-D1C7-4A4C-8274-6D0A9368FC65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88A70D-EBA0-49E5-AFA1-4AA4F39BEF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112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609600"/>
            <a:ext cx="20193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2625" y="609600"/>
            <a:ext cx="5908675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2625" y="609600"/>
            <a:ext cx="80803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2625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5025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2625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26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2625" y="609600"/>
            <a:ext cx="8080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2625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562" tIns="46038" rIns="1825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CCCC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CCCCFF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CCCCFF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CCCCFF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CCCCFF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CCCCFF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CCCCFF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CCCCFF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CCCCFF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CCFF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0000" y="2120900"/>
            <a:ext cx="6710363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dirty="0" smtClean="0">
                <a:latin typeface="Comic Sans MS" pitchFamily="66" charset="0"/>
              </a:rPr>
              <a:t>Exceptions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Rectangle 4"/>
          <p:cNvSpPr>
            <a:spLocks noGrp="1" noChangeArrowheads="1"/>
          </p:cNvSpPr>
          <p:nvPr>
            <p:ph type="title"/>
          </p:nvPr>
        </p:nvSpPr>
        <p:spPr>
          <a:xfrm>
            <a:off x="2944813" y="2597150"/>
            <a:ext cx="387667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 descr="Purple mesh"/>
          <p:cNvSpPr>
            <a:spLocks noChangeArrowheads="1"/>
          </p:cNvSpPr>
          <p:nvPr/>
        </p:nvSpPr>
        <p:spPr bwMode="auto">
          <a:xfrm>
            <a:off x="1123950" y="682624"/>
            <a:ext cx="5857142" cy="1840767"/>
          </a:xfrm>
          <a:prstGeom prst="rect">
            <a:avLst/>
          </a:prstGeom>
          <a:blipFill dpi="0" rotWithShape="1">
            <a:blip r:embed="rId2" cstate="print">
              <a:alphaModFix amt="99000"/>
            </a:blip>
            <a:srcRect/>
            <a:tile tx="0" ty="0" sx="100000" sy="100000" flip="none" algn="tl"/>
          </a:blip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1317625" y="868363"/>
            <a:ext cx="5658921" cy="163121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 // </a:t>
            </a:r>
            <a:r>
              <a:rPr lang="en-US" sz="2000" dirty="0" err="1" smtClean="0"/>
              <a:t>getValueAt</a:t>
            </a:r>
            <a:r>
              <a:rPr lang="en-US" sz="2000" dirty="0" smtClean="0"/>
              <a:t> method</a:t>
            </a:r>
          </a:p>
          <a:p>
            <a:r>
              <a:rPr lang="en-US" sz="2000" dirty="0" smtClean="0"/>
              <a:t>    </a:t>
            </a:r>
            <a:r>
              <a:rPr lang="en-US" sz="2000" dirty="0" err="1" smtClean="0"/>
              <a:t>int</a:t>
            </a:r>
            <a:r>
              <a:rPr lang="en-US" sz="2000" dirty="0" smtClean="0"/>
              <a:t> </a:t>
            </a:r>
            <a:r>
              <a:rPr lang="en-US" sz="2000" dirty="0" err="1" smtClean="0"/>
              <a:t>getValueAt</a:t>
            </a:r>
            <a:r>
              <a:rPr lang="en-US" sz="2000" dirty="0" smtClean="0"/>
              <a:t>(vector&lt;</a:t>
            </a:r>
            <a:r>
              <a:rPr lang="en-US" sz="2000" dirty="0" err="1" smtClean="0"/>
              <a:t>int</a:t>
            </a:r>
            <a:r>
              <a:rPr lang="en-US" sz="2000" dirty="0" smtClean="0"/>
              <a:t>&gt; </a:t>
            </a:r>
            <a:r>
              <a:rPr lang="en-US" sz="2000" dirty="0" err="1" smtClean="0"/>
              <a:t>theVector</a:t>
            </a:r>
            <a:r>
              <a:rPr lang="en-US" sz="2000" dirty="0" smtClean="0"/>
              <a:t>, </a:t>
            </a:r>
            <a:r>
              <a:rPr lang="en-US" sz="2000" dirty="0" err="1" smtClean="0"/>
              <a:t>int</a:t>
            </a:r>
            <a:r>
              <a:rPr lang="en-US" sz="2000" dirty="0" smtClean="0"/>
              <a:t> i)</a:t>
            </a:r>
          </a:p>
          <a:p>
            <a:r>
              <a:rPr lang="en-US" sz="2000" dirty="0" smtClean="0"/>
              <a:t>    {</a:t>
            </a:r>
          </a:p>
          <a:p>
            <a:r>
              <a:rPr lang="en-US" sz="2000" dirty="0" smtClean="0"/>
              <a:t>        return </a:t>
            </a:r>
            <a:r>
              <a:rPr lang="en-US" sz="2000" dirty="0" err="1" smtClean="0"/>
              <a:t>theVector</a:t>
            </a:r>
            <a:r>
              <a:rPr lang="en-US" sz="2000" dirty="0" smtClean="0"/>
              <a:t>[ i ];</a:t>
            </a:r>
          </a:p>
          <a:p>
            <a:r>
              <a:rPr lang="en-US" sz="2000" dirty="0" smtClean="0"/>
              <a:t>    }</a:t>
            </a:r>
            <a:endParaRPr lang="en-US" sz="2000" dirty="0">
              <a:latin typeface="Tahoma" pitchFamily="34" charset="0"/>
            </a:endParaRPr>
          </a:p>
        </p:txBody>
      </p:sp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3524631" y="3430709"/>
            <a:ext cx="4309193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 dirty="0" smtClean="0"/>
              <a:t>Suppose we have this function that returns</a:t>
            </a:r>
          </a:p>
          <a:p>
            <a:r>
              <a:rPr lang="en-US" sz="1600" dirty="0" smtClean="0"/>
              <a:t>the integer value at index </a:t>
            </a:r>
            <a:r>
              <a:rPr lang="en-US" sz="1600" i="1" dirty="0" smtClean="0">
                <a:latin typeface="Freehand521 BT" pitchFamily="66" charset="0"/>
              </a:rPr>
              <a:t>i</a:t>
            </a:r>
            <a:r>
              <a:rPr lang="en-US" sz="1600" dirty="0" smtClean="0"/>
              <a:t> of some vector.</a:t>
            </a:r>
            <a:endParaRPr lang="en-US" sz="1600" dirty="0"/>
          </a:p>
        </p:txBody>
      </p:sp>
      <p:sp>
        <p:nvSpPr>
          <p:cNvPr id="12294" name="Line 8"/>
          <p:cNvSpPr>
            <a:spLocks noChangeShapeType="1"/>
          </p:cNvSpPr>
          <p:nvPr/>
        </p:nvSpPr>
        <p:spPr bwMode="auto">
          <a:xfrm flipH="1" flipV="1">
            <a:off x="3965330" y="2225187"/>
            <a:ext cx="509954" cy="10990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438323" y="1482395"/>
            <a:ext cx="8642109" cy="526297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 dirty="0" err="1"/>
              <a:t>int</a:t>
            </a:r>
            <a:r>
              <a:rPr lang="en-US" sz="1600" dirty="0"/>
              <a:t> main( )</a:t>
            </a:r>
          </a:p>
          <a:p>
            <a:r>
              <a:rPr lang="en-US" sz="1600" dirty="0"/>
              <a:t>{</a:t>
            </a:r>
          </a:p>
          <a:p>
            <a:r>
              <a:rPr lang="en-US" sz="1600" dirty="0" smtClean="0"/>
              <a:t>     vector&lt;</a:t>
            </a:r>
            <a:r>
              <a:rPr lang="en-US" sz="1600" dirty="0" err="1" smtClean="0"/>
              <a:t>int</a:t>
            </a:r>
            <a:r>
              <a:rPr lang="en-US" sz="1600" dirty="0" smtClean="0"/>
              <a:t>&gt; data;</a:t>
            </a:r>
            <a:endParaRPr lang="en-US" sz="1600" dirty="0"/>
          </a:p>
          <a:p>
            <a:r>
              <a:rPr lang="en-US" sz="1600" dirty="0" smtClean="0"/>
              <a:t>     </a:t>
            </a:r>
            <a:r>
              <a:rPr lang="en-US" sz="1600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/>
              <a:t>inputValue</a:t>
            </a:r>
            <a:r>
              <a:rPr lang="en-US" sz="1600" dirty="0"/>
              <a:t> = 0;</a:t>
            </a:r>
          </a:p>
          <a:p>
            <a:endParaRPr lang="en-US" sz="1600" dirty="0"/>
          </a:p>
          <a:p>
            <a:r>
              <a:rPr lang="en-US" sz="1600" dirty="0">
                <a:solidFill>
                  <a:srgbClr val="92D050"/>
                </a:solidFill>
              </a:rPr>
              <a:t>// </a:t>
            </a:r>
            <a:r>
              <a:rPr lang="en-US" sz="1600" dirty="0" smtClean="0">
                <a:solidFill>
                  <a:srgbClr val="92D050"/>
                </a:solidFill>
              </a:rPr>
              <a:t>some code here to fill the vector</a:t>
            </a:r>
            <a:endParaRPr lang="en-US" sz="1600" dirty="0">
              <a:solidFill>
                <a:srgbClr val="92D050"/>
              </a:solidFill>
            </a:endParaRPr>
          </a:p>
          <a:p>
            <a:endParaRPr lang="en-US" sz="1600" dirty="0"/>
          </a:p>
          <a:p>
            <a:r>
              <a:rPr lang="en-US" sz="1600" dirty="0"/>
              <a:t>// show value at a given index</a:t>
            </a:r>
          </a:p>
          <a:p>
            <a:r>
              <a:rPr lang="en-US" sz="1600" dirty="0"/>
              <a:t>do</a:t>
            </a:r>
          </a:p>
          <a:p>
            <a:r>
              <a:rPr lang="en-US" sz="1600" dirty="0"/>
              <a:t>{</a:t>
            </a:r>
          </a:p>
          <a:p>
            <a:r>
              <a:rPr lang="en-US" sz="1600" dirty="0"/>
              <a:t>   </a:t>
            </a:r>
            <a:r>
              <a:rPr lang="en-US" sz="1600" dirty="0" err="1"/>
              <a:t>cout</a:t>
            </a:r>
            <a:r>
              <a:rPr lang="en-US" sz="1600" dirty="0"/>
              <a:t> &lt;&lt; "\</a:t>
            </a:r>
            <a:r>
              <a:rPr lang="en-US" sz="1600" dirty="0" err="1"/>
              <a:t>nGive</a:t>
            </a:r>
            <a:r>
              <a:rPr lang="en-US" sz="1600" dirty="0"/>
              <a:t> me an index and I'll show you what number is there.";</a:t>
            </a:r>
          </a:p>
          <a:p>
            <a:r>
              <a:rPr lang="en-US" sz="1600" dirty="0"/>
              <a:t>   </a:t>
            </a:r>
            <a:r>
              <a:rPr lang="en-US" sz="1600" dirty="0" err="1"/>
              <a:t>cout</a:t>
            </a:r>
            <a:r>
              <a:rPr lang="en-US" sz="1600" dirty="0"/>
              <a:t> &lt;&lt; "\</a:t>
            </a:r>
            <a:r>
              <a:rPr lang="en-US" sz="1600" dirty="0" err="1"/>
              <a:t>nEnter</a:t>
            </a:r>
            <a:r>
              <a:rPr lang="en-US" sz="1600" dirty="0"/>
              <a:t> a -1 to stop.";</a:t>
            </a:r>
          </a:p>
          <a:p>
            <a:r>
              <a:rPr lang="en-US" sz="1600" dirty="0"/>
              <a:t>   </a:t>
            </a:r>
            <a:r>
              <a:rPr lang="en-US" sz="1600" dirty="0" err="1"/>
              <a:t>cin</a:t>
            </a:r>
            <a:r>
              <a:rPr lang="en-US" sz="1600" dirty="0"/>
              <a:t> &gt;&gt; </a:t>
            </a:r>
            <a:r>
              <a:rPr lang="en-US" sz="1600" dirty="0" err="1"/>
              <a:t>inputValue</a:t>
            </a:r>
            <a:r>
              <a:rPr lang="en-US" sz="1600" dirty="0"/>
              <a:t>;</a:t>
            </a:r>
          </a:p>
          <a:p>
            <a:r>
              <a:rPr lang="en-US" sz="1600" dirty="0"/>
              <a:t>   if (</a:t>
            </a:r>
            <a:r>
              <a:rPr lang="en-US" sz="1600" dirty="0" err="1"/>
              <a:t>inputValue</a:t>
            </a:r>
            <a:r>
              <a:rPr lang="en-US" sz="1600" dirty="0"/>
              <a:t> != -1)</a:t>
            </a:r>
          </a:p>
          <a:p>
            <a:r>
              <a:rPr lang="en-US" sz="1600" dirty="0"/>
              <a:t>        </a:t>
            </a:r>
            <a:r>
              <a:rPr lang="en-US" sz="1600" dirty="0" err="1"/>
              <a:t>cout</a:t>
            </a:r>
            <a:r>
              <a:rPr lang="en-US" sz="1600" dirty="0"/>
              <a:t> &lt;&lt; "\</a:t>
            </a:r>
            <a:r>
              <a:rPr lang="en-US" sz="1600" dirty="0" err="1"/>
              <a:t>nthe</a:t>
            </a:r>
            <a:r>
              <a:rPr lang="en-US" sz="1600" dirty="0"/>
              <a:t> value at index " &lt;&lt; </a:t>
            </a:r>
            <a:r>
              <a:rPr lang="en-US" sz="1600" dirty="0" err="1"/>
              <a:t>inputValue</a:t>
            </a:r>
            <a:r>
              <a:rPr lang="en-US" sz="1600" dirty="0"/>
              <a:t> &lt;&lt; " is " &lt;&lt; </a:t>
            </a:r>
            <a:r>
              <a:rPr lang="en-US" sz="1600" dirty="0" err="1"/>
              <a:t>getValueAt</a:t>
            </a:r>
            <a:r>
              <a:rPr lang="en-US" sz="1600" dirty="0"/>
              <a:t>(data, </a:t>
            </a:r>
            <a:r>
              <a:rPr lang="en-US" sz="1600" dirty="0" err="1"/>
              <a:t>inputValue</a:t>
            </a:r>
            <a:r>
              <a:rPr lang="en-US" sz="1600" dirty="0"/>
              <a:t>);</a:t>
            </a:r>
          </a:p>
          <a:p>
            <a:r>
              <a:rPr lang="en-US" sz="1600" dirty="0"/>
              <a:t>   </a:t>
            </a:r>
            <a:r>
              <a:rPr lang="en-US" sz="1600" dirty="0" err="1"/>
              <a:t>cout</a:t>
            </a:r>
            <a:r>
              <a:rPr lang="en-US" sz="1600" dirty="0"/>
              <a:t> &lt;&lt; </a:t>
            </a:r>
            <a:r>
              <a:rPr lang="en-US" sz="1600" dirty="0" err="1"/>
              <a:t>endl</a:t>
            </a:r>
            <a:r>
              <a:rPr lang="en-US" sz="1600" dirty="0"/>
              <a:t>;</a:t>
            </a:r>
          </a:p>
          <a:p>
            <a:r>
              <a:rPr lang="en-US" sz="1600" dirty="0"/>
              <a:t>} while (</a:t>
            </a:r>
            <a:r>
              <a:rPr lang="en-US" sz="1600" dirty="0" err="1"/>
              <a:t>inputValue</a:t>
            </a:r>
            <a:r>
              <a:rPr lang="en-US" sz="1600" dirty="0"/>
              <a:t> != -1);</a:t>
            </a:r>
          </a:p>
          <a:p>
            <a:endParaRPr lang="en-US" sz="1600" dirty="0"/>
          </a:p>
          <a:p>
            <a:r>
              <a:rPr lang="en-US" sz="1600" dirty="0"/>
              <a:t>system("PAUSE");</a:t>
            </a:r>
          </a:p>
          <a:p>
            <a:r>
              <a:rPr lang="en-US" sz="1600" dirty="0"/>
              <a:t>return 0;</a:t>
            </a:r>
          </a:p>
          <a:p>
            <a:r>
              <a:rPr lang="en-US" sz="1600" dirty="0"/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03938" y="586154"/>
            <a:ext cx="5997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 suppose main( ) contains this code …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04442" y="1301420"/>
            <a:ext cx="287450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CCFFCC"/>
                </a:solidFill>
              </a:rPr>
              <a:t>What happens when the</a:t>
            </a:r>
          </a:p>
          <a:p>
            <a:r>
              <a:rPr lang="en-US" sz="1600" dirty="0" smtClean="0">
                <a:solidFill>
                  <a:srgbClr val="CCFFCC"/>
                </a:solidFill>
              </a:rPr>
              <a:t>user enters an index of 5</a:t>
            </a:r>
          </a:p>
          <a:p>
            <a:r>
              <a:rPr lang="en-US" sz="1600" dirty="0" smtClean="0">
                <a:solidFill>
                  <a:srgbClr val="CCFFCC"/>
                </a:solidFill>
              </a:rPr>
              <a:t>and the vector only contains</a:t>
            </a:r>
          </a:p>
          <a:p>
            <a:r>
              <a:rPr lang="en-US" sz="1600" dirty="0" smtClean="0">
                <a:solidFill>
                  <a:srgbClr val="CCFFCC"/>
                </a:solidFill>
              </a:rPr>
              <a:t>3 numbers?</a:t>
            </a:r>
            <a:endParaRPr lang="en-US" sz="1600" dirty="0">
              <a:solidFill>
                <a:srgbClr val="CCFFCC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3638551" y="2378638"/>
            <a:ext cx="819149" cy="221241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CFFCC"/>
            </a:solidFill>
            <a:prstDash val="solid"/>
            <a:round/>
            <a:headEnd type="none" w="sm" len="sm"/>
            <a:tailEnd type="none"/>
          </a:ln>
          <a:effectLst/>
        </p:spPr>
      </p:cxnSp>
      <p:cxnSp>
        <p:nvCxnSpPr>
          <p:cNvPr id="4" name="Straight Arrow Connector 3"/>
          <p:cNvCxnSpPr/>
          <p:nvPr/>
        </p:nvCxnSpPr>
        <p:spPr bwMode="auto">
          <a:xfrm flipH="1">
            <a:off x="2409825" y="4591053"/>
            <a:ext cx="1228725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CFFCC"/>
            </a:solidFill>
            <a:prstDash val="solid"/>
            <a:round/>
            <a:headEnd type="none" w="sm" len="sm"/>
            <a:tailEnd type="triangle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1809750"/>
            <a:ext cx="449580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1065702" y="1156677"/>
            <a:ext cx="7555273" cy="378565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/>
              <a:t>We will do several things to fix this problem.</a:t>
            </a:r>
          </a:p>
          <a:p>
            <a:endParaRPr lang="en-US" sz="2000" dirty="0"/>
          </a:p>
          <a:p>
            <a:pPr marL="457200" indent="-457200">
              <a:buAutoNum type="arabicPeriod"/>
            </a:pPr>
            <a:r>
              <a:rPr lang="en-US" sz="2000" dirty="0" smtClean="0"/>
              <a:t>We will create an exception class. </a:t>
            </a:r>
          </a:p>
          <a:p>
            <a:pPr marL="457200" indent="-457200">
              <a:buAutoNum type="arabicPeriod"/>
            </a:pPr>
            <a:endParaRPr lang="en-US" sz="2000" dirty="0"/>
          </a:p>
          <a:p>
            <a:r>
              <a:rPr lang="en-US" sz="2000" dirty="0" smtClean="0"/>
              <a:t>2. We </a:t>
            </a:r>
            <a:r>
              <a:rPr lang="en-US" sz="2000" dirty="0"/>
              <a:t>will put a test in the </a:t>
            </a:r>
            <a:r>
              <a:rPr lang="en-US" sz="2000" i="1" dirty="0" err="1" smtClean="0"/>
              <a:t>getValueAt</a:t>
            </a:r>
            <a:r>
              <a:rPr lang="en-US" sz="2000" i="1" dirty="0" smtClean="0"/>
              <a:t>( </a:t>
            </a:r>
            <a:r>
              <a:rPr lang="en-US" sz="2000" i="1" dirty="0"/>
              <a:t>)</a:t>
            </a:r>
            <a:r>
              <a:rPr lang="en-US" sz="2000" dirty="0"/>
              <a:t> </a:t>
            </a:r>
            <a:r>
              <a:rPr lang="en-US" sz="2000" dirty="0" smtClean="0"/>
              <a:t>method </a:t>
            </a:r>
            <a:r>
              <a:rPr lang="en-US" sz="2000" dirty="0"/>
              <a:t>to test the</a:t>
            </a:r>
          </a:p>
          <a:p>
            <a:r>
              <a:rPr lang="en-US" sz="2000" dirty="0"/>
              <a:t>    </a:t>
            </a:r>
            <a:r>
              <a:rPr lang="en-US" sz="2000" dirty="0" smtClean="0"/>
              <a:t>index. </a:t>
            </a:r>
            <a:r>
              <a:rPr lang="en-US" sz="2000" dirty="0"/>
              <a:t>If it is </a:t>
            </a:r>
            <a:r>
              <a:rPr lang="en-US" sz="2000" dirty="0" smtClean="0"/>
              <a:t>out of range, </a:t>
            </a:r>
            <a:r>
              <a:rPr lang="en-US" sz="2000" dirty="0"/>
              <a:t>we will </a:t>
            </a:r>
            <a:r>
              <a:rPr lang="en-US" sz="2000" b="1" u="sng" dirty="0"/>
              <a:t>throw</a:t>
            </a:r>
            <a:r>
              <a:rPr lang="en-US" sz="2000" dirty="0"/>
              <a:t> an exception.</a:t>
            </a:r>
          </a:p>
          <a:p>
            <a:endParaRPr lang="en-US" sz="2000" dirty="0"/>
          </a:p>
          <a:p>
            <a:r>
              <a:rPr lang="en-US" sz="2000" dirty="0"/>
              <a:t>3. In </a:t>
            </a:r>
            <a:r>
              <a:rPr lang="en-US" sz="2000" i="1" dirty="0" smtClean="0"/>
              <a:t>main</a:t>
            </a:r>
            <a:r>
              <a:rPr lang="en-US" sz="2000" i="1" dirty="0"/>
              <a:t>( ),</a:t>
            </a:r>
            <a:r>
              <a:rPr lang="en-US" sz="2000" dirty="0"/>
              <a:t> we will put the call to the </a:t>
            </a:r>
            <a:r>
              <a:rPr lang="en-US" sz="2000" i="1" dirty="0" err="1" smtClean="0"/>
              <a:t>getValueAt</a:t>
            </a:r>
            <a:r>
              <a:rPr lang="en-US" sz="2000" i="1" dirty="0" smtClean="0"/>
              <a:t>( </a:t>
            </a:r>
            <a:r>
              <a:rPr lang="en-US" sz="2000" i="1" dirty="0"/>
              <a:t>)</a:t>
            </a:r>
            <a:r>
              <a:rPr lang="en-US" sz="2000" dirty="0"/>
              <a:t> </a:t>
            </a:r>
            <a:r>
              <a:rPr lang="en-US" sz="2000" dirty="0" smtClean="0"/>
              <a:t> method</a:t>
            </a:r>
            <a:endParaRPr lang="en-US" sz="2000" dirty="0"/>
          </a:p>
          <a:p>
            <a:r>
              <a:rPr lang="en-US" sz="2000" dirty="0"/>
              <a:t>    in a </a:t>
            </a:r>
            <a:r>
              <a:rPr lang="en-US" sz="2000" b="1" u="sng" dirty="0"/>
              <a:t>try block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r>
              <a:rPr lang="en-US" sz="2000" dirty="0"/>
              <a:t>4. We will write a </a:t>
            </a:r>
            <a:r>
              <a:rPr lang="en-US" sz="2000" b="1" u="sng" dirty="0"/>
              <a:t>catch block</a:t>
            </a:r>
            <a:r>
              <a:rPr lang="en-US" sz="2000" dirty="0"/>
              <a:t> in </a:t>
            </a:r>
            <a:r>
              <a:rPr lang="en-US" sz="2000" i="1" dirty="0" smtClean="0"/>
              <a:t>main</a:t>
            </a:r>
            <a:r>
              <a:rPr lang="en-US" sz="2000" i="1" dirty="0"/>
              <a:t>( )</a:t>
            </a:r>
            <a:r>
              <a:rPr lang="en-US" sz="2000" dirty="0"/>
              <a:t> to handle the </a:t>
            </a:r>
          </a:p>
          <a:p>
            <a:r>
              <a:rPr lang="en-US" sz="2000" dirty="0"/>
              <a:t>    exception.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2725" y="1114424"/>
            <a:ext cx="38106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An Exception Class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810960" y="2628900"/>
            <a:ext cx="569418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We use objects of our own exception class to </a:t>
            </a:r>
          </a:p>
          <a:p>
            <a:r>
              <a:rPr lang="en-US" sz="2000" dirty="0" smtClean="0"/>
              <a:t>report an exception. It is common for the </a:t>
            </a:r>
          </a:p>
          <a:p>
            <a:r>
              <a:rPr lang="en-US" sz="2000" dirty="0" smtClean="0"/>
              <a:t>exception class to contain data members that</a:t>
            </a:r>
          </a:p>
          <a:p>
            <a:r>
              <a:rPr lang="en-US" sz="2000" dirty="0" smtClean="0"/>
              <a:t>help to identify the problem, and functions to</a:t>
            </a:r>
          </a:p>
          <a:p>
            <a:r>
              <a:rPr lang="en-US" sz="2000" dirty="0" smtClean="0"/>
              <a:t>get that data from the object.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12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5024" y="761998"/>
            <a:ext cx="3424335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class </a:t>
            </a:r>
            <a:r>
              <a:rPr lang="en-US" sz="2000" dirty="0" err="1"/>
              <a:t>BadIndexException</a:t>
            </a:r>
            <a:endParaRPr lang="en-US" sz="2000" dirty="0"/>
          </a:p>
          <a:p>
            <a:r>
              <a:rPr lang="en-US" sz="2000" dirty="0"/>
              <a:t>{</a:t>
            </a:r>
          </a:p>
          <a:p>
            <a:r>
              <a:rPr lang="en-US" sz="2000" dirty="0" smtClean="0"/>
              <a:t>   private</a:t>
            </a:r>
            <a:r>
              <a:rPr lang="en-US" sz="2000" dirty="0"/>
              <a:t>:</a:t>
            </a:r>
          </a:p>
          <a:p>
            <a:r>
              <a:rPr lang="en-US" sz="2000" dirty="0" smtClean="0"/>
              <a:t>      </a:t>
            </a:r>
            <a:r>
              <a:rPr lang="en-US" sz="2000" dirty="0" err="1" smtClean="0"/>
              <a:t>int</a:t>
            </a:r>
            <a:r>
              <a:rPr lang="en-US" sz="2000" dirty="0" smtClean="0"/>
              <a:t> </a:t>
            </a:r>
            <a:r>
              <a:rPr lang="en-US" sz="2000" dirty="0" err="1"/>
              <a:t>theIndex</a:t>
            </a:r>
            <a:r>
              <a:rPr lang="en-US" sz="2000" dirty="0" smtClean="0"/>
              <a:t>;</a:t>
            </a:r>
          </a:p>
          <a:p>
            <a:endParaRPr lang="en-US" sz="2000" dirty="0"/>
          </a:p>
          <a:p>
            <a:r>
              <a:rPr lang="en-US" sz="2000" dirty="0" smtClean="0"/>
              <a:t>   public:</a:t>
            </a:r>
          </a:p>
          <a:p>
            <a:endParaRPr lang="en-US" sz="2000" dirty="0"/>
          </a:p>
          <a:p>
            <a:r>
              <a:rPr lang="en-US" sz="2000" dirty="0" smtClean="0"/>
              <a:t>   </a:t>
            </a:r>
            <a:r>
              <a:rPr lang="en-US" sz="2000" dirty="0" err="1" smtClean="0"/>
              <a:t>BadIndexException</a:t>
            </a:r>
            <a:r>
              <a:rPr lang="en-US" sz="2000" dirty="0" smtClean="0"/>
              <a:t>(</a:t>
            </a:r>
            <a:r>
              <a:rPr lang="en-US" sz="2000" dirty="0" err="1" smtClean="0"/>
              <a:t>int</a:t>
            </a:r>
            <a:r>
              <a:rPr lang="en-US" sz="2000" dirty="0" smtClean="0"/>
              <a:t> </a:t>
            </a:r>
            <a:r>
              <a:rPr lang="en-US" sz="2000" dirty="0"/>
              <a:t>i)</a:t>
            </a:r>
          </a:p>
          <a:p>
            <a:r>
              <a:rPr lang="en-US" sz="2000" dirty="0" smtClean="0"/>
              <a:t>   {</a:t>
            </a:r>
            <a:endParaRPr lang="en-US" sz="2000" dirty="0"/>
          </a:p>
          <a:p>
            <a:r>
              <a:rPr lang="en-US" sz="2000" dirty="0" smtClean="0"/>
              <a:t>      </a:t>
            </a:r>
            <a:r>
              <a:rPr lang="en-US" sz="2000" dirty="0" err="1" smtClean="0"/>
              <a:t>theIndex</a:t>
            </a:r>
            <a:r>
              <a:rPr lang="en-US" sz="2000" dirty="0" smtClean="0"/>
              <a:t> </a:t>
            </a:r>
            <a:r>
              <a:rPr lang="en-US" sz="2000" dirty="0"/>
              <a:t>= i;</a:t>
            </a:r>
          </a:p>
          <a:p>
            <a:r>
              <a:rPr lang="en-US" sz="2000" dirty="0" smtClean="0"/>
              <a:t>   }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 smtClean="0"/>
              <a:t>   </a:t>
            </a:r>
            <a:r>
              <a:rPr lang="en-US" sz="2000" dirty="0" err="1" smtClean="0"/>
              <a:t>int</a:t>
            </a:r>
            <a:r>
              <a:rPr lang="en-US" sz="2000" dirty="0" smtClean="0"/>
              <a:t> </a:t>
            </a:r>
            <a:r>
              <a:rPr lang="en-US" sz="2000" dirty="0" err="1"/>
              <a:t>getTheIndex</a:t>
            </a:r>
            <a:r>
              <a:rPr lang="en-US" sz="2000" dirty="0"/>
              <a:t>( ) </a:t>
            </a:r>
            <a:r>
              <a:rPr lang="en-US" sz="2000" dirty="0" err="1"/>
              <a:t>const</a:t>
            </a:r>
            <a:endParaRPr lang="en-US" sz="2000" dirty="0"/>
          </a:p>
          <a:p>
            <a:r>
              <a:rPr lang="en-US" sz="2000" dirty="0" smtClean="0"/>
              <a:t>   {</a:t>
            </a:r>
            <a:endParaRPr lang="en-US" sz="2000" dirty="0"/>
          </a:p>
          <a:p>
            <a:r>
              <a:rPr lang="en-US" sz="2000" dirty="0" smtClean="0"/>
              <a:t>      return </a:t>
            </a:r>
            <a:r>
              <a:rPr lang="en-US" sz="2000" dirty="0" err="1"/>
              <a:t>theIndex</a:t>
            </a:r>
            <a:r>
              <a:rPr lang="en-US" sz="2000" dirty="0"/>
              <a:t>;</a:t>
            </a:r>
          </a:p>
          <a:p>
            <a:r>
              <a:rPr lang="en-US" sz="2000" dirty="0" smtClean="0"/>
              <a:t>   }</a:t>
            </a:r>
            <a:endParaRPr lang="en-US" sz="2000" dirty="0"/>
          </a:p>
          <a:p>
            <a:r>
              <a:rPr lang="en-US" sz="2000" dirty="0"/>
              <a:t>};</a:t>
            </a:r>
          </a:p>
          <a:p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5529359" y="619125"/>
            <a:ext cx="24689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C000"/>
                </a:solidFill>
              </a:rPr>
              <a:t>give the exception class</a:t>
            </a:r>
          </a:p>
          <a:p>
            <a:r>
              <a:rPr lang="en-US" sz="1600" dirty="0" smtClean="0">
                <a:solidFill>
                  <a:srgbClr val="FFC000"/>
                </a:solidFill>
              </a:rPr>
              <a:t>a meaningful name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6859" y="1704975"/>
            <a:ext cx="37529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C000"/>
                </a:solidFill>
              </a:rPr>
              <a:t>A data member to hold the bad index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62634" y="3428640"/>
            <a:ext cx="23246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C000"/>
                </a:solidFill>
              </a:rPr>
              <a:t>The constructor saves</a:t>
            </a:r>
          </a:p>
          <a:p>
            <a:r>
              <a:rPr lang="en-US" sz="1600" dirty="0" smtClean="0">
                <a:solidFill>
                  <a:srgbClr val="FFC000"/>
                </a:solidFill>
              </a:rPr>
              <a:t>the bad index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48384" y="4981575"/>
            <a:ext cx="18934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C000"/>
                </a:solidFill>
              </a:rPr>
              <a:t>A function to get </a:t>
            </a:r>
          </a:p>
          <a:p>
            <a:r>
              <a:rPr lang="en-US" sz="1600" dirty="0" smtClean="0">
                <a:solidFill>
                  <a:srgbClr val="FFC000"/>
                </a:solidFill>
              </a:rPr>
              <a:t>the bad index</a:t>
            </a:r>
            <a:endParaRPr lang="en-US" sz="1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2292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5"/>
          <p:cNvSpPr txBox="1">
            <a:spLocks noChangeArrowheads="1"/>
          </p:cNvSpPr>
          <p:nvPr/>
        </p:nvSpPr>
        <p:spPr bwMode="auto">
          <a:xfrm>
            <a:off x="1624623" y="870561"/>
            <a:ext cx="5352747" cy="258532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800" dirty="0" err="1"/>
              <a:t>int</a:t>
            </a:r>
            <a:r>
              <a:rPr lang="en-US" sz="1800" dirty="0"/>
              <a:t> </a:t>
            </a:r>
            <a:r>
              <a:rPr lang="en-US" sz="1800" dirty="0" err="1"/>
              <a:t>getValueAt</a:t>
            </a:r>
            <a:r>
              <a:rPr lang="en-US" sz="1800" dirty="0"/>
              <a:t>(vector&lt;</a:t>
            </a:r>
            <a:r>
              <a:rPr lang="en-US" sz="1800" dirty="0" err="1"/>
              <a:t>int</a:t>
            </a:r>
            <a:r>
              <a:rPr lang="en-US" sz="1800" dirty="0"/>
              <a:t>&gt; </a:t>
            </a:r>
            <a:r>
              <a:rPr lang="en-US" sz="1800" dirty="0" err="1"/>
              <a:t>theVector</a:t>
            </a:r>
            <a:r>
              <a:rPr lang="en-US" sz="1800" dirty="0"/>
              <a:t>, </a:t>
            </a:r>
            <a:r>
              <a:rPr lang="en-US" sz="1800" dirty="0" err="1"/>
              <a:t>int</a:t>
            </a:r>
            <a:r>
              <a:rPr lang="en-US" sz="1800" dirty="0"/>
              <a:t> index)</a:t>
            </a:r>
          </a:p>
          <a:p>
            <a:r>
              <a:rPr lang="en-US" sz="1800" dirty="0"/>
              <a:t>{</a:t>
            </a:r>
          </a:p>
          <a:p>
            <a:r>
              <a:rPr lang="en-US" sz="1800" dirty="0" smtClean="0"/>
              <a:t>     if </a:t>
            </a:r>
            <a:r>
              <a:rPr lang="en-US" sz="1800" dirty="0"/>
              <a:t>(index &gt;= </a:t>
            </a:r>
            <a:r>
              <a:rPr lang="en-US" sz="1800" dirty="0" err="1"/>
              <a:t>theVector.size</a:t>
            </a:r>
            <a:r>
              <a:rPr lang="en-US" sz="1800" dirty="0"/>
              <a:t>( ) )</a:t>
            </a:r>
          </a:p>
          <a:p>
            <a:r>
              <a:rPr lang="en-US" sz="1800" dirty="0" smtClean="0"/>
              <a:t>     {</a:t>
            </a:r>
            <a:endParaRPr lang="en-US" sz="1800" dirty="0"/>
          </a:p>
          <a:p>
            <a:r>
              <a:rPr lang="en-US" sz="1800" dirty="0" smtClean="0"/>
              <a:t>          throw </a:t>
            </a:r>
            <a:r>
              <a:rPr lang="en-US" sz="1800" dirty="0" err="1"/>
              <a:t>BadIndexException</a:t>
            </a:r>
            <a:r>
              <a:rPr lang="en-US" sz="1800" dirty="0"/>
              <a:t>(index); </a:t>
            </a:r>
          </a:p>
          <a:p>
            <a:r>
              <a:rPr lang="en-US" sz="1800" dirty="0" smtClean="0"/>
              <a:t>     }</a:t>
            </a:r>
            <a:endParaRPr lang="en-US" sz="1800" dirty="0"/>
          </a:p>
          <a:p>
            <a:r>
              <a:rPr lang="en-US" sz="1800" dirty="0" smtClean="0"/>
              <a:t>     else</a:t>
            </a:r>
            <a:endParaRPr lang="en-US" sz="1800" dirty="0"/>
          </a:p>
          <a:p>
            <a:r>
              <a:rPr lang="en-US" sz="1800" dirty="0" smtClean="0"/>
              <a:t>          return </a:t>
            </a:r>
            <a:r>
              <a:rPr lang="en-US" sz="1800" dirty="0" err="1"/>
              <a:t>theVector</a:t>
            </a:r>
            <a:r>
              <a:rPr lang="en-US" sz="1800" dirty="0"/>
              <a:t>[index];</a:t>
            </a:r>
          </a:p>
          <a:p>
            <a:r>
              <a:rPr lang="en-US" sz="1800" dirty="0"/>
              <a:t>}</a:t>
            </a:r>
          </a:p>
        </p:txBody>
      </p:sp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680383" y="3747340"/>
            <a:ext cx="7956024" cy="224676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If index is greater than the size attribute of the vector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then we would get an out of bounds exception. But inside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this method, </a:t>
            </a:r>
            <a:r>
              <a:rPr lang="en-US" sz="2000" dirty="0">
                <a:solidFill>
                  <a:schemeClr val="tx2"/>
                </a:solidFill>
              </a:rPr>
              <a:t>we don’t have </a:t>
            </a:r>
            <a:r>
              <a:rPr lang="en-US" sz="2000" dirty="0" smtClean="0">
                <a:solidFill>
                  <a:schemeClr val="tx2"/>
                </a:solidFill>
              </a:rPr>
              <a:t>enough context </a:t>
            </a:r>
            <a:r>
              <a:rPr lang="en-US" sz="2000" dirty="0">
                <a:solidFill>
                  <a:schemeClr val="tx2"/>
                </a:solidFill>
              </a:rPr>
              <a:t>to solve the problem, </a:t>
            </a:r>
            <a:endParaRPr lang="en-US" sz="2000" dirty="0" smtClean="0">
              <a:solidFill>
                <a:schemeClr val="tx2"/>
              </a:solidFill>
            </a:endParaRPr>
          </a:p>
          <a:p>
            <a:r>
              <a:rPr lang="en-US" sz="2000" dirty="0" smtClean="0">
                <a:solidFill>
                  <a:schemeClr val="tx2"/>
                </a:solidFill>
              </a:rPr>
              <a:t>so </a:t>
            </a:r>
            <a:r>
              <a:rPr lang="en-US" sz="2000" dirty="0">
                <a:solidFill>
                  <a:schemeClr val="tx2"/>
                </a:solidFill>
              </a:rPr>
              <a:t>create </a:t>
            </a:r>
            <a:r>
              <a:rPr lang="en-US" sz="2000" dirty="0" smtClean="0">
                <a:solidFill>
                  <a:schemeClr val="tx2"/>
                </a:solidFill>
              </a:rPr>
              <a:t>an object </a:t>
            </a:r>
            <a:r>
              <a:rPr lang="en-US" sz="2000" dirty="0">
                <a:solidFill>
                  <a:schemeClr val="tx2"/>
                </a:solidFill>
              </a:rPr>
              <a:t>of the </a:t>
            </a:r>
            <a:r>
              <a:rPr lang="en-US" sz="2000" dirty="0" smtClean="0">
                <a:solidFill>
                  <a:schemeClr val="tx2"/>
                </a:solidFill>
              </a:rPr>
              <a:t>exception </a:t>
            </a:r>
            <a:r>
              <a:rPr lang="en-US" sz="2000" dirty="0">
                <a:solidFill>
                  <a:schemeClr val="tx2"/>
                </a:solidFill>
              </a:rPr>
              <a:t>class, </a:t>
            </a:r>
            <a:r>
              <a:rPr lang="en-US" sz="2000" dirty="0" smtClean="0">
                <a:solidFill>
                  <a:schemeClr val="tx2"/>
                </a:solidFill>
              </a:rPr>
              <a:t>and </a:t>
            </a:r>
            <a:r>
              <a:rPr lang="en-US" sz="2000" dirty="0">
                <a:solidFill>
                  <a:schemeClr val="tx2"/>
                </a:solidFill>
              </a:rPr>
              <a:t>pass it back to </a:t>
            </a:r>
            <a:endParaRPr lang="en-US" sz="2000" dirty="0" smtClean="0">
              <a:solidFill>
                <a:schemeClr val="tx2"/>
              </a:solidFill>
            </a:endParaRPr>
          </a:p>
          <a:p>
            <a:r>
              <a:rPr lang="en-US" sz="2000" dirty="0" smtClean="0">
                <a:solidFill>
                  <a:schemeClr val="tx2"/>
                </a:solidFill>
              </a:rPr>
              <a:t>the </a:t>
            </a:r>
            <a:r>
              <a:rPr lang="en-US" sz="2000" dirty="0">
                <a:solidFill>
                  <a:schemeClr val="tx2"/>
                </a:solidFill>
              </a:rPr>
              <a:t>calling </a:t>
            </a:r>
            <a:r>
              <a:rPr lang="en-US" sz="2000" dirty="0" smtClean="0">
                <a:solidFill>
                  <a:schemeClr val="tx2"/>
                </a:solidFill>
              </a:rPr>
              <a:t>method. </a:t>
            </a:r>
            <a:r>
              <a:rPr lang="en-US" sz="2000" dirty="0">
                <a:solidFill>
                  <a:schemeClr val="tx2"/>
                </a:solidFill>
              </a:rPr>
              <a:t>When </a:t>
            </a:r>
            <a:r>
              <a:rPr lang="en-US" sz="2000" dirty="0" smtClean="0">
                <a:solidFill>
                  <a:schemeClr val="tx2"/>
                </a:solidFill>
              </a:rPr>
              <a:t>an exception </a:t>
            </a:r>
            <a:r>
              <a:rPr lang="en-US" sz="2000" dirty="0">
                <a:solidFill>
                  <a:schemeClr val="tx2"/>
                </a:solidFill>
              </a:rPr>
              <a:t>is thrown, execution of </a:t>
            </a:r>
            <a:endParaRPr lang="en-US" sz="2000" dirty="0" smtClean="0">
              <a:solidFill>
                <a:schemeClr val="tx2"/>
              </a:solidFill>
            </a:endParaRPr>
          </a:p>
          <a:p>
            <a:r>
              <a:rPr lang="en-US" sz="2000" dirty="0" smtClean="0">
                <a:solidFill>
                  <a:schemeClr val="tx2"/>
                </a:solidFill>
              </a:rPr>
              <a:t>the method stops </a:t>
            </a:r>
            <a:r>
              <a:rPr lang="en-US" sz="2000" dirty="0">
                <a:solidFill>
                  <a:schemeClr val="tx2"/>
                </a:solidFill>
              </a:rPr>
              <a:t>immediately and control returns to the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calling </a:t>
            </a:r>
            <a:r>
              <a:rPr lang="en-US" sz="2000" dirty="0">
                <a:solidFill>
                  <a:schemeClr val="tx2"/>
                </a:solidFill>
              </a:rPr>
              <a:t>point with the exception </a:t>
            </a:r>
            <a:r>
              <a:rPr lang="en-US" sz="2000" dirty="0" smtClean="0">
                <a:solidFill>
                  <a:schemeClr val="tx2"/>
                </a:solidFill>
              </a:rPr>
              <a:t>object saved on </a:t>
            </a:r>
            <a:r>
              <a:rPr lang="en-US" sz="2000" dirty="0">
                <a:solidFill>
                  <a:schemeClr val="tx2"/>
                </a:solidFill>
              </a:rPr>
              <a:t>the stack.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8" descr="Purple mesh"/>
          <p:cNvSpPr>
            <a:spLocks noChangeArrowheads="1"/>
          </p:cNvSpPr>
          <p:nvPr/>
        </p:nvSpPr>
        <p:spPr bwMode="auto">
          <a:xfrm>
            <a:off x="681891" y="2602500"/>
            <a:ext cx="8385910" cy="1293225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359261" y="828318"/>
            <a:ext cx="8289925" cy="480131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1800" dirty="0"/>
              <a:t>do</a:t>
            </a:r>
          </a:p>
          <a:p>
            <a:r>
              <a:rPr lang="en-US" sz="1800" dirty="0"/>
              <a:t>{</a:t>
            </a:r>
          </a:p>
          <a:p>
            <a:r>
              <a:rPr lang="en-US" sz="1800" dirty="0"/>
              <a:t>   </a:t>
            </a:r>
            <a:r>
              <a:rPr lang="en-US" sz="1800" dirty="0" err="1"/>
              <a:t>cout</a:t>
            </a:r>
            <a:r>
              <a:rPr lang="en-US" sz="1800" dirty="0"/>
              <a:t> &lt;&lt; "\</a:t>
            </a:r>
            <a:r>
              <a:rPr lang="en-US" sz="1800" dirty="0" err="1"/>
              <a:t>nGive</a:t>
            </a:r>
            <a:r>
              <a:rPr lang="en-US" sz="1800" dirty="0"/>
              <a:t> me an index and I'll show you what number is there.";</a:t>
            </a:r>
          </a:p>
          <a:p>
            <a:r>
              <a:rPr lang="en-US" sz="1800" dirty="0"/>
              <a:t>   </a:t>
            </a:r>
            <a:r>
              <a:rPr lang="en-US" sz="1800" dirty="0" err="1"/>
              <a:t>cout</a:t>
            </a:r>
            <a:r>
              <a:rPr lang="en-US" sz="1800" dirty="0"/>
              <a:t> &lt;&lt; "\</a:t>
            </a:r>
            <a:r>
              <a:rPr lang="en-US" sz="1800" dirty="0" err="1"/>
              <a:t>nEnter</a:t>
            </a:r>
            <a:r>
              <a:rPr lang="en-US" sz="1800" dirty="0"/>
              <a:t> a -1 to stop.";</a:t>
            </a:r>
          </a:p>
          <a:p>
            <a:r>
              <a:rPr lang="en-US" sz="1800" dirty="0"/>
              <a:t>   </a:t>
            </a:r>
            <a:r>
              <a:rPr lang="en-US" sz="1800" dirty="0" err="1"/>
              <a:t>cin</a:t>
            </a:r>
            <a:r>
              <a:rPr lang="en-US" sz="1800" dirty="0"/>
              <a:t> &gt;&gt; </a:t>
            </a:r>
            <a:r>
              <a:rPr lang="en-US" sz="1800" dirty="0" err="1"/>
              <a:t>inputValue</a:t>
            </a:r>
            <a:r>
              <a:rPr lang="en-US" sz="1800" dirty="0"/>
              <a:t>;</a:t>
            </a:r>
          </a:p>
          <a:p>
            <a:r>
              <a:rPr lang="en-US" sz="1800" dirty="0"/>
              <a:t>   if (</a:t>
            </a:r>
            <a:r>
              <a:rPr lang="en-US" sz="1800" dirty="0" err="1"/>
              <a:t>inputValue</a:t>
            </a:r>
            <a:r>
              <a:rPr lang="en-US" sz="1800" dirty="0"/>
              <a:t> != -1)</a:t>
            </a:r>
          </a:p>
          <a:p>
            <a:r>
              <a:rPr lang="en-US" sz="1800" dirty="0"/>
              <a:t>   try</a:t>
            </a:r>
          </a:p>
          <a:p>
            <a:r>
              <a:rPr lang="en-US" sz="1800" dirty="0"/>
              <a:t>       {</a:t>
            </a:r>
          </a:p>
          <a:p>
            <a:r>
              <a:rPr lang="en-US" sz="1800" dirty="0"/>
              <a:t>        </a:t>
            </a:r>
            <a:r>
              <a:rPr lang="en-US" sz="1800" dirty="0" err="1" smtClean="0"/>
              <a:t>int</a:t>
            </a:r>
            <a:r>
              <a:rPr lang="en-US" sz="1800" dirty="0" smtClean="0"/>
              <a:t> </a:t>
            </a:r>
            <a:r>
              <a:rPr lang="en-US" sz="1800" dirty="0" err="1" smtClean="0"/>
              <a:t>num</a:t>
            </a:r>
            <a:r>
              <a:rPr lang="en-US" sz="1800" dirty="0" smtClean="0"/>
              <a:t> = </a:t>
            </a:r>
            <a:r>
              <a:rPr lang="en-US" sz="1800" dirty="0" err="1" smtClean="0"/>
              <a:t>getValue</a:t>
            </a:r>
            <a:r>
              <a:rPr lang="en-US" sz="1800" dirty="0" smtClean="0"/>
              <a:t>(data, </a:t>
            </a:r>
            <a:r>
              <a:rPr lang="en-US" sz="1800" dirty="0" err="1" smtClean="0"/>
              <a:t>inputValue</a:t>
            </a:r>
            <a:r>
              <a:rPr lang="en-US" sz="1800" dirty="0" smtClean="0"/>
              <a:t>);</a:t>
            </a:r>
          </a:p>
          <a:p>
            <a:r>
              <a:rPr lang="en-US" sz="1800" dirty="0"/>
              <a:t> </a:t>
            </a:r>
            <a:r>
              <a:rPr lang="en-US" sz="1800" dirty="0" smtClean="0"/>
              <a:t>       </a:t>
            </a:r>
            <a:r>
              <a:rPr lang="en-US" sz="1800" dirty="0" err="1" smtClean="0"/>
              <a:t>cout</a:t>
            </a:r>
            <a:r>
              <a:rPr lang="en-US" sz="1800" dirty="0" smtClean="0"/>
              <a:t> </a:t>
            </a:r>
            <a:r>
              <a:rPr lang="en-US" sz="1800" dirty="0"/>
              <a:t>&lt;&lt; "\</a:t>
            </a:r>
            <a:r>
              <a:rPr lang="en-US" sz="1800" dirty="0" err="1" smtClean="0"/>
              <a:t>nthe</a:t>
            </a:r>
            <a:r>
              <a:rPr lang="en-US" sz="1800" dirty="0" smtClean="0"/>
              <a:t> value </a:t>
            </a:r>
            <a:r>
              <a:rPr lang="en-US" sz="1800" dirty="0" smtClean="0"/>
              <a:t> </a:t>
            </a:r>
            <a:r>
              <a:rPr lang="en-US" sz="1800" dirty="0"/>
              <a:t>is " &lt;&lt; </a:t>
            </a:r>
            <a:r>
              <a:rPr lang="en-US" sz="1800" dirty="0" err="1" smtClean="0"/>
              <a:t>num</a:t>
            </a:r>
            <a:r>
              <a:rPr lang="en-US" sz="1800" dirty="0" smtClean="0"/>
              <a:t>;</a:t>
            </a:r>
            <a:endParaRPr lang="en-US" sz="1800" dirty="0"/>
          </a:p>
          <a:p>
            <a:r>
              <a:rPr lang="en-US" sz="1800" dirty="0"/>
              <a:t>       }</a:t>
            </a:r>
          </a:p>
          <a:p>
            <a:r>
              <a:rPr lang="en-US" sz="1800" dirty="0"/>
              <a:t>   catch(</a:t>
            </a:r>
            <a:r>
              <a:rPr lang="en-US" sz="1800" dirty="0" err="1"/>
              <a:t>BadIndexException</a:t>
            </a:r>
            <a:r>
              <a:rPr lang="en-US" sz="1800" dirty="0"/>
              <a:t> </a:t>
            </a:r>
            <a:r>
              <a:rPr lang="en-US" sz="1800" dirty="0" smtClean="0"/>
              <a:t>&amp;e</a:t>
            </a:r>
            <a:r>
              <a:rPr lang="en-US" sz="1800" dirty="0"/>
              <a:t>)</a:t>
            </a:r>
          </a:p>
          <a:p>
            <a:r>
              <a:rPr lang="en-US" sz="1800" dirty="0"/>
              <a:t>   {</a:t>
            </a:r>
          </a:p>
          <a:p>
            <a:r>
              <a:rPr lang="en-US" sz="1800" dirty="0"/>
              <a:t>   </a:t>
            </a:r>
            <a:r>
              <a:rPr lang="en-US" sz="1800" dirty="0" err="1"/>
              <a:t>cout</a:t>
            </a:r>
            <a:r>
              <a:rPr lang="en-US" sz="1800" dirty="0"/>
              <a:t> &lt;&lt; "\</a:t>
            </a:r>
            <a:r>
              <a:rPr lang="en-US" sz="1800" dirty="0" err="1"/>
              <a:t>nThe</a:t>
            </a:r>
            <a:r>
              <a:rPr lang="en-US" sz="1800" dirty="0"/>
              <a:t> index " &lt;&lt; </a:t>
            </a:r>
            <a:r>
              <a:rPr lang="en-US" sz="1800" dirty="0" err="1"/>
              <a:t>e.getTheIndex</a:t>
            </a:r>
            <a:r>
              <a:rPr lang="en-US" sz="1800" dirty="0"/>
              <a:t>( ) &lt;&lt; " is out of range, try again.";</a:t>
            </a:r>
          </a:p>
          <a:p>
            <a:r>
              <a:rPr lang="en-US" sz="1800" dirty="0"/>
              <a:t>   }</a:t>
            </a:r>
          </a:p>
          <a:p>
            <a:r>
              <a:rPr lang="en-US" sz="1800" dirty="0"/>
              <a:t>   </a:t>
            </a:r>
            <a:r>
              <a:rPr lang="en-US" sz="1800" dirty="0" err="1"/>
              <a:t>cout</a:t>
            </a:r>
            <a:r>
              <a:rPr lang="en-US" sz="1800" dirty="0"/>
              <a:t> &lt;&lt; </a:t>
            </a:r>
            <a:r>
              <a:rPr lang="en-US" sz="1800" dirty="0" err="1"/>
              <a:t>endl</a:t>
            </a:r>
            <a:r>
              <a:rPr lang="en-US" sz="1800" dirty="0"/>
              <a:t>;</a:t>
            </a:r>
          </a:p>
          <a:p>
            <a:r>
              <a:rPr lang="en-US" sz="1800" dirty="0"/>
              <a:t>} while (</a:t>
            </a:r>
            <a:r>
              <a:rPr lang="en-US" sz="1800" dirty="0" err="1"/>
              <a:t>inputValue</a:t>
            </a:r>
            <a:r>
              <a:rPr lang="en-US" sz="1800" dirty="0"/>
              <a:t> != -1);</a:t>
            </a:r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4199424" y="1793411"/>
            <a:ext cx="3876382" cy="132343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C000"/>
                </a:solidFill>
              </a:rPr>
              <a:t>Place any code where you expect that</a:t>
            </a:r>
          </a:p>
          <a:p>
            <a:r>
              <a:rPr lang="en-US" sz="1600" dirty="0">
                <a:solidFill>
                  <a:srgbClr val="FFC000"/>
                </a:solidFill>
              </a:rPr>
              <a:t>an exception may occur inside of a </a:t>
            </a:r>
            <a:r>
              <a:rPr lang="en-US" sz="1600" b="1" u="sng" dirty="0">
                <a:solidFill>
                  <a:srgbClr val="FFC000"/>
                </a:solidFill>
              </a:rPr>
              <a:t>try</a:t>
            </a:r>
          </a:p>
          <a:p>
            <a:r>
              <a:rPr lang="en-US" sz="1600" b="1" u="sng" dirty="0">
                <a:solidFill>
                  <a:srgbClr val="FFC000"/>
                </a:solidFill>
              </a:rPr>
              <a:t>block</a:t>
            </a:r>
            <a:r>
              <a:rPr lang="en-US" sz="1600" dirty="0">
                <a:solidFill>
                  <a:srgbClr val="FFC000"/>
                </a:solidFill>
              </a:rPr>
              <a:t>. Also include in the try block </a:t>
            </a:r>
            <a:r>
              <a:rPr lang="en-US" sz="1600" b="1" dirty="0">
                <a:solidFill>
                  <a:srgbClr val="FFC000"/>
                </a:solidFill>
              </a:rPr>
              <a:t>any</a:t>
            </a:r>
          </a:p>
          <a:p>
            <a:r>
              <a:rPr lang="en-US" sz="1600" b="1" dirty="0">
                <a:solidFill>
                  <a:srgbClr val="FFC000"/>
                </a:solidFill>
              </a:rPr>
              <a:t>statements you want skipped</a:t>
            </a:r>
            <a:r>
              <a:rPr lang="en-US" sz="1600" dirty="0">
                <a:solidFill>
                  <a:srgbClr val="FFC000"/>
                </a:solidFill>
              </a:rPr>
              <a:t>, should</a:t>
            </a:r>
          </a:p>
          <a:p>
            <a:r>
              <a:rPr lang="en-US" sz="1600" dirty="0">
                <a:solidFill>
                  <a:srgbClr val="FFC000"/>
                </a:solidFill>
              </a:rPr>
              <a:t>an exception occur.</a:t>
            </a:r>
          </a:p>
        </p:txBody>
      </p:sp>
      <p:sp>
        <p:nvSpPr>
          <p:cNvPr id="16389" name="Line 9"/>
          <p:cNvSpPr>
            <a:spLocks noChangeShapeType="1"/>
          </p:cNvSpPr>
          <p:nvPr/>
        </p:nvSpPr>
        <p:spPr bwMode="auto">
          <a:xfrm flipH="1">
            <a:off x="1345221" y="2526300"/>
            <a:ext cx="2749428" cy="152400"/>
          </a:xfrm>
          <a:prstGeom prst="line">
            <a:avLst/>
          </a:prstGeom>
          <a:noFill/>
          <a:ln w="25400">
            <a:solidFill>
              <a:srgbClr val="FFC00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0" name="Text Box 10"/>
          <p:cNvSpPr txBox="1">
            <a:spLocks noChangeArrowheads="1"/>
          </p:cNvSpPr>
          <p:nvPr/>
        </p:nvSpPr>
        <p:spPr bwMode="auto">
          <a:xfrm>
            <a:off x="3357562" y="4907206"/>
            <a:ext cx="2653290" cy="107721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C000"/>
                </a:solidFill>
              </a:rPr>
              <a:t>If no exception occurs, </a:t>
            </a:r>
          </a:p>
          <a:p>
            <a:r>
              <a:rPr lang="en-US" sz="1600" dirty="0">
                <a:solidFill>
                  <a:srgbClr val="FFC000"/>
                </a:solidFill>
              </a:rPr>
              <a:t>control proceeds to the</a:t>
            </a:r>
          </a:p>
          <a:p>
            <a:r>
              <a:rPr lang="en-US" sz="1600" dirty="0">
                <a:solidFill>
                  <a:srgbClr val="FFC000"/>
                </a:solidFill>
              </a:rPr>
              <a:t>first statement </a:t>
            </a:r>
            <a:r>
              <a:rPr lang="en-US" sz="1600" u="sng" dirty="0">
                <a:solidFill>
                  <a:srgbClr val="FFC000"/>
                </a:solidFill>
              </a:rPr>
              <a:t>after</a:t>
            </a:r>
            <a:r>
              <a:rPr lang="en-US" sz="1600" dirty="0">
                <a:solidFill>
                  <a:srgbClr val="FFC000"/>
                </a:solidFill>
              </a:rPr>
              <a:t> the</a:t>
            </a:r>
          </a:p>
          <a:p>
            <a:r>
              <a:rPr lang="en-US" sz="1600" dirty="0">
                <a:solidFill>
                  <a:srgbClr val="FFC000"/>
                </a:solidFill>
              </a:rPr>
              <a:t>catch block.</a:t>
            </a:r>
          </a:p>
        </p:txBody>
      </p:sp>
      <p:sp>
        <p:nvSpPr>
          <p:cNvPr id="16391" name="Line 11"/>
          <p:cNvSpPr>
            <a:spLocks noChangeShapeType="1"/>
          </p:cNvSpPr>
          <p:nvPr/>
        </p:nvSpPr>
        <p:spPr bwMode="auto">
          <a:xfrm flipH="1" flipV="1">
            <a:off x="2082308" y="5133973"/>
            <a:ext cx="1275254" cy="76201"/>
          </a:xfrm>
          <a:prstGeom prst="line">
            <a:avLst/>
          </a:prstGeom>
          <a:noFill/>
          <a:ln w="25400">
            <a:solidFill>
              <a:srgbClr val="FFC00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8" descr="Purple mesh"/>
          <p:cNvSpPr>
            <a:spLocks noChangeArrowheads="1"/>
          </p:cNvSpPr>
          <p:nvPr/>
        </p:nvSpPr>
        <p:spPr bwMode="auto">
          <a:xfrm>
            <a:off x="615216" y="3878848"/>
            <a:ext cx="8385910" cy="1159877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359261" y="828318"/>
            <a:ext cx="8289925" cy="480131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1800" dirty="0"/>
              <a:t>do</a:t>
            </a:r>
          </a:p>
          <a:p>
            <a:r>
              <a:rPr lang="en-US" sz="1800" dirty="0"/>
              <a:t>{</a:t>
            </a:r>
          </a:p>
          <a:p>
            <a:r>
              <a:rPr lang="en-US" sz="1800" dirty="0"/>
              <a:t>   </a:t>
            </a:r>
            <a:r>
              <a:rPr lang="en-US" sz="1800" dirty="0" err="1"/>
              <a:t>cout</a:t>
            </a:r>
            <a:r>
              <a:rPr lang="en-US" sz="1800" dirty="0"/>
              <a:t> &lt;&lt; "\</a:t>
            </a:r>
            <a:r>
              <a:rPr lang="en-US" sz="1800" dirty="0" err="1"/>
              <a:t>nGive</a:t>
            </a:r>
            <a:r>
              <a:rPr lang="en-US" sz="1800" dirty="0"/>
              <a:t> me an index and I'll show you what number is there.";</a:t>
            </a:r>
          </a:p>
          <a:p>
            <a:r>
              <a:rPr lang="en-US" sz="1800" dirty="0"/>
              <a:t>   </a:t>
            </a:r>
            <a:r>
              <a:rPr lang="en-US" sz="1800" dirty="0" err="1"/>
              <a:t>cout</a:t>
            </a:r>
            <a:r>
              <a:rPr lang="en-US" sz="1800" dirty="0"/>
              <a:t> &lt;&lt; "\</a:t>
            </a:r>
            <a:r>
              <a:rPr lang="en-US" sz="1800" dirty="0" err="1"/>
              <a:t>nEnter</a:t>
            </a:r>
            <a:r>
              <a:rPr lang="en-US" sz="1800" dirty="0"/>
              <a:t> a -1 to stop.";</a:t>
            </a:r>
          </a:p>
          <a:p>
            <a:r>
              <a:rPr lang="en-US" sz="1800" dirty="0"/>
              <a:t>   </a:t>
            </a:r>
            <a:r>
              <a:rPr lang="en-US" sz="1800" dirty="0" err="1"/>
              <a:t>cin</a:t>
            </a:r>
            <a:r>
              <a:rPr lang="en-US" sz="1800" dirty="0"/>
              <a:t> &gt;&gt; </a:t>
            </a:r>
            <a:r>
              <a:rPr lang="en-US" sz="1800" dirty="0" err="1"/>
              <a:t>inputValue</a:t>
            </a:r>
            <a:r>
              <a:rPr lang="en-US" sz="1800" dirty="0"/>
              <a:t>;</a:t>
            </a:r>
          </a:p>
          <a:p>
            <a:r>
              <a:rPr lang="en-US" sz="1800" dirty="0"/>
              <a:t>   if (</a:t>
            </a:r>
            <a:r>
              <a:rPr lang="en-US" sz="1800" dirty="0" err="1"/>
              <a:t>inputValue</a:t>
            </a:r>
            <a:r>
              <a:rPr lang="en-US" sz="1800" dirty="0"/>
              <a:t> != -1)</a:t>
            </a:r>
          </a:p>
          <a:p>
            <a:r>
              <a:rPr lang="en-US" sz="1800" dirty="0"/>
              <a:t>   try</a:t>
            </a:r>
          </a:p>
          <a:p>
            <a:r>
              <a:rPr lang="en-US" sz="1800" dirty="0"/>
              <a:t>       {</a:t>
            </a:r>
          </a:p>
          <a:p>
            <a:r>
              <a:rPr lang="en-US" sz="1800" dirty="0"/>
              <a:t>        </a:t>
            </a:r>
            <a:r>
              <a:rPr lang="en-US" sz="1800" dirty="0" err="1" smtClean="0"/>
              <a:t>int</a:t>
            </a:r>
            <a:r>
              <a:rPr lang="en-US" sz="1800" dirty="0" smtClean="0"/>
              <a:t> </a:t>
            </a:r>
            <a:r>
              <a:rPr lang="en-US" sz="1800" dirty="0" err="1" smtClean="0"/>
              <a:t>num</a:t>
            </a:r>
            <a:r>
              <a:rPr lang="en-US" sz="1800" dirty="0" smtClean="0"/>
              <a:t> = </a:t>
            </a:r>
            <a:r>
              <a:rPr lang="en-US" sz="1800" dirty="0" err="1" smtClean="0"/>
              <a:t>getValue</a:t>
            </a:r>
            <a:r>
              <a:rPr lang="en-US" sz="1800" dirty="0" smtClean="0"/>
              <a:t>(data, </a:t>
            </a:r>
            <a:r>
              <a:rPr lang="en-US" sz="1800" dirty="0" err="1" smtClean="0"/>
              <a:t>inputValue</a:t>
            </a:r>
            <a:r>
              <a:rPr lang="en-US" sz="1800" dirty="0" smtClean="0"/>
              <a:t>);</a:t>
            </a:r>
          </a:p>
          <a:p>
            <a:r>
              <a:rPr lang="en-US" sz="1800" dirty="0"/>
              <a:t> </a:t>
            </a:r>
            <a:r>
              <a:rPr lang="en-US" sz="1800" dirty="0" smtClean="0"/>
              <a:t>       </a:t>
            </a:r>
            <a:r>
              <a:rPr lang="en-US" sz="1800" dirty="0" err="1" smtClean="0"/>
              <a:t>cout</a:t>
            </a:r>
            <a:r>
              <a:rPr lang="en-US" sz="1800" dirty="0" smtClean="0"/>
              <a:t> </a:t>
            </a:r>
            <a:r>
              <a:rPr lang="en-US" sz="1800" dirty="0"/>
              <a:t>&lt;&lt; "\</a:t>
            </a:r>
            <a:r>
              <a:rPr lang="en-US" sz="1800" dirty="0" err="1" smtClean="0"/>
              <a:t>nthe</a:t>
            </a:r>
            <a:r>
              <a:rPr lang="en-US" sz="1800" dirty="0" smtClean="0"/>
              <a:t> value </a:t>
            </a:r>
            <a:r>
              <a:rPr lang="en-US" sz="1800" dirty="0"/>
              <a:t>" is " &lt;&lt; </a:t>
            </a:r>
            <a:r>
              <a:rPr lang="en-US" sz="1800" dirty="0" err="1" smtClean="0"/>
              <a:t>num</a:t>
            </a:r>
            <a:r>
              <a:rPr lang="en-US" sz="1800" dirty="0" smtClean="0"/>
              <a:t>;</a:t>
            </a:r>
            <a:endParaRPr lang="en-US" sz="1800" dirty="0"/>
          </a:p>
          <a:p>
            <a:r>
              <a:rPr lang="en-US" sz="1800" dirty="0"/>
              <a:t>       }</a:t>
            </a:r>
          </a:p>
          <a:p>
            <a:r>
              <a:rPr lang="en-US" sz="1800" dirty="0"/>
              <a:t>   catch(</a:t>
            </a:r>
            <a:r>
              <a:rPr lang="en-US" sz="1800" dirty="0" err="1"/>
              <a:t>BadIndexException</a:t>
            </a:r>
            <a:r>
              <a:rPr lang="en-US" sz="1800" dirty="0"/>
              <a:t> e)</a:t>
            </a:r>
          </a:p>
          <a:p>
            <a:r>
              <a:rPr lang="en-US" sz="1800" dirty="0"/>
              <a:t>   {</a:t>
            </a:r>
          </a:p>
          <a:p>
            <a:r>
              <a:rPr lang="en-US" sz="1800" dirty="0"/>
              <a:t>   </a:t>
            </a:r>
            <a:r>
              <a:rPr lang="en-US" sz="1800" dirty="0" err="1"/>
              <a:t>cout</a:t>
            </a:r>
            <a:r>
              <a:rPr lang="en-US" sz="1800" dirty="0"/>
              <a:t> &lt;&lt; "\</a:t>
            </a:r>
            <a:r>
              <a:rPr lang="en-US" sz="1800" dirty="0" err="1"/>
              <a:t>nThe</a:t>
            </a:r>
            <a:r>
              <a:rPr lang="en-US" sz="1800" dirty="0"/>
              <a:t> index " &lt;&lt; </a:t>
            </a:r>
            <a:r>
              <a:rPr lang="en-US" sz="1800" dirty="0" err="1"/>
              <a:t>e.getTheIndex</a:t>
            </a:r>
            <a:r>
              <a:rPr lang="en-US" sz="1800" dirty="0"/>
              <a:t>( ) &lt;&lt; " is out of range, try again.";</a:t>
            </a:r>
          </a:p>
          <a:p>
            <a:r>
              <a:rPr lang="en-US" sz="1800" dirty="0"/>
              <a:t>   }</a:t>
            </a:r>
          </a:p>
          <a:p>
            <a:r>
              <a:rPr lang="en-US" sz="1800" dirty="0"/>
              <a:t>   </a:t>
            </a:r>
            <a:r>
              <a:rPr lang="en-US" sz="1800" dirty="0" err="1"/>
              <a:t>cout</a:t>
            </a:r>
            <a:r>
              <a:rPr lang="en-US" sz="1800" dirty="0"/>
              <a:t> &lt;&lt; </a:t>
            </a:r>
            <a:r>
              <a:rPr lang="en-US" sz="1800" dirty="0" err="1"/>
              <a:t>endl</a:t>
            </a:r>
            <a:r>
              <a:rPr lang="en-US" sz="1800" dirty="0"/>
              <a:t>;</a:t>
            </a:r>
          </a:p>
          <a:p>
            <a:r>
              <a:rPr lang="en-US" sz="1800" dirty="0"/>
              <a:t>} while (</a:t>
            </a:r>
            <a:r>
              <a:rPr lang="en-US" sz="1800" dirty="0" err="1"/>
              <a:t>inputValue</a:t>
            </a:r>
            <a:r>
              <a:rPr lang="en-US" sz="1800" dirty="0"/>
              <a:t> != -1);</a:t>
            </a:r>
          </a:p>
        </p:txBody>
      </p:sp>
      <p:sp>
        <p:nvSpPr>
          <p:cNvPr id="16391" name="Line 11"/>
          <p:cNvSpPr>
            <a:spLocks noChangeShapeType="1"/>
          </p:cNvSpPr>
          <p:nvPr/>
        </p:nvSpPr>
        <p:spPr bwMode="auto">
          <a:xfrm flipH="1">
            <a:off x="3739657" y="3705225"/>
            <a:ext cx="1394317" cy="323848"/>
          </a:xfrm>
          <a:prstGeom prst="line">
            <a:avLst/>
          </a:prstGeom>
          <a:noFill/>
          <a:ln w="25400">
            <a:solidFill>
              <a:srgbClr val="FFC00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132388" y="2213312"/>
            <a:ext cx="3859212" cy="181588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C000"/>
                </a:solidFill>
              </a:rPr>
              <a:t>The catch block </a:t>
            </a:r>
            <a:r>
              <a:rPr lang="en-US" sz="1600" dirty="0" smtClean="0">
                <a:solidFill>
                  <a:srgbClr val="FFC000"/>
                </a:solidFill>
              </a:rPr>
              <a:t>must immediately</a:t>
            </a:r>
            <a:endParaRPr lang="en-US" sz="1600" dirty="0">
              <a:solidFill>
                <a:srgbClr val="FFC000"/>
              </a:solidFill>
            </a:endParaRPr>
          </a:p>
          <a:p>
            <a:r>
              <a:rPr lang="en-US" sz="1600" dirty="0" smtClean="0">
                <a:solidFill>
                  <a:srgbClr val="FFC000"/>
                </a:solidFill>
              </a:rPr>
              <a:t>follow </a:t>
            </a:r>
            <a:r>
              <a:rPr lang="en-US" sz="1600" dirty="0">
                <a:solidFill>
                  <a:srgbClr val="FFC000"/>
                </a:solidFill>
              </a:rPr>
              <a:t>the try block. If an</a:t>
            </a:r>
          </a:p>
          <a:p>
            <a:r>
              <a:rPr lang="en-US" sz="1600" dirty="0">
                <a:solidFill>
                  <a:srgbClr val="FFC000"/>
                </a:solidFill>
              </a:rPr>
              <a:t>exception of the type given as</a:t>
            </a:r>
            <a:br>
              <a:rPr lang="en-US" sz="1600" dirty="0">
                <a:solidFill>
                  <a:srgbClr val="FFC000"/>
                </a:solidFill>
              </a:rPr>
            </a:br>
            <a:r>
              <a:rPr lang="en-US" sz="1600" dirty="0">
                <a:solidFill>
                  <a:srgbClr val="FFC000"/>
                </a:solidFill>
              </a:rPr>
              <a:t>a parameter is received by the </a:t>
            </a:r>
          </a:p>
          <a:p>
            <a:r>
              <a:rPr lang="en-US" sz="1600" dirty="0">
                <a:solidFill>
                  <a:srgbClr val="FFC000"/>
                </a:solidFill>
              </a:rPr>
              <a:t>calling </a:t>
            </a:r>
            <a:r>
              <a:rPr lang="en-US" sz="1600" dirty="0" smtClean="0">
                <a:solidFill>
                  <a:srgbClr val="FFC000"/>
                </a:solidFill>
              </a:rPr>
              <a:t>method, </a:t>
            </a:r>
            <a:r>
              <a:rPr lang="en-US" sz="1600" dirty="0">
                <a:solidFill>
                  <a:srgbClr val="FFC000"/>
                </a:solidFill>
              </a:rPr>
              <a:t>then this catch</a:t>
            </a:r>
          </a:p>
          <a:p>
            <a:r>
              <a:rPr lang="en-US" sz="1600" dirty="0">
                <a:solidFill>
                  <a:srgbClr val="FFC000"/>
                </a:solidFill>
              </a:rPr>
              <a:t>block is executed. Otherwise,</a:t>
            </a:r>
          </a:p>
          <a:p>
            <a:r>
              <a:rPr lang="en-US" sz="1600" dirty="0">
                <a:solidFill>
                  <a:srgbClr val="FFC000"/>
                </a:solidFill>
              </a:rPr>
              <a:t>it is not.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357562" y="4907206"/>
            <a:ext cx="3164649" cy="107721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C000"/>
                </a:solidFill>
              </a:rPr>
              <a:t>After the catch </a:t>
            </a:r>
            <a:r>
              <a:rPr lang="en-US" sz="1600" dirty="0" err="1" smtClean="0">
                <a:solidFill>
                  <a:srgbClr val="FFC000"/>
                </a:solidFill>
              </a:rPr>
              <a:t>blocl</a:t>
            </a:r>
            <a:r>
              <a:rPr lang="en-US" sz="1600" dirty="0" smtClean="0">
                <a:solidFill>
                  <a:srgbClr val="FFC000"/>
                </a:solidFill>
              </a:rPr>
              <a:t> executes</a:t>
            </a:r>
            <a:endParaRPr lang="en-US" sz="1600" dirty="0">
              <a:solidFill>
                <a:srgbClr val="FFC000"/>
              </a:solidFill>
            </a:endParaRPr>
          </a:p>
          <a:p>
            <a:r>
              <a:rPr lang="en-US" sz="1600" dirty="0">
                <a:solidFill>
                  <a:srgbClr val="FFC000"/>
                </a:solidFill>
              </a:rPr>
              <a:t>control proceeds to the</a:t>
            </a:r>
          </a:p>
          <a:p>
            <a:r>
              <a:rPr lang="en-US" sz="1600" dirty="0">
                <a:solidFill>
                  <a:srgbClr val="FFC000"/>
                </a:solidFill>
              </a:rPr>
              <a:t>first statement </a:t>
            </a:r>
            <a:r>
              <a:rPr lang="en-US" sz="1600" u="sng" dirty="0">
                <a:solidFill>
                  <a:srgbClr val="FFC000"/>
                </a:solidFill>
              </a:rPr>
              <a:t>after</a:t>
            </a:r>
            <a:r>
              <a:rPr lang="en-US" sz="1600" dirty="0">
                <a:solidFill>
                  <a:srgbClr val="FFC000"/>
                </a:solidFill>
              </a:rPr>
              <a:t> the</a:t>
            </a:r>
          </a:p>
          <a:p>
            <a:r>
              <a:rPr lang="en-US" sz="1600" dirty="0">
                <a:solidFill>
                  <a:srgbClr val="FFC000"/>
                </a:solidFill>
              </a:rPr>
              <a:t>catch block.</a:t>
            </a:r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 flipH="1" flipV="1">
            <a:off x="2082308" y="5133973"/>
            <a:ext cx="1275254" cy="76201"/>
          </a:xfrm>
          <a:prstGeom prst="line">
            <a:avLst/>
          </a:prstGeom>
          <a:noFill/>
          <a:ln w="25400">
            <a:solidFill>
              <a:srgbClr val="FFC00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19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0" name="Rectangle 4"/>
          <p:cNvSpPr>
            <a:spLocks noGrp="1" noChangeArrowheads="1"/>
          </p:cNvSpPr>
          <p:nvPr>
            <p:ph type="title"/>
          </p:nvPr>
        </p:nvSpPr>
        <p:spPr>
          <a:xfrm>
            <a:off x="2265363" y="1433513"/>
            <a:ext cx="48990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Comic Sans MS" pitchFamily="66" charset="0"/>
              </a:rPr>
              <a:t>Objectives</a:t>
            </a: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1150938" y="3078163"/>
            <a:ext cx="7258718" cy="163121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/>
              <a:t>At the conclusion of this lesson, students should be able to</a:t>
            </a:r>
          </a:p>
          <a:p>
            <a:r>
              <a:rPr lang="en-US" sz="2000" dirty="0"/>
              <a:t>   Explain the need for exceptions</a:t>
            </a:r>
          </a:p>
          <a:p>
            <a:r>
              <a:rPr lang="en-US" sz="2000" dirty="0"/>
              <a:t>   Correctly write programs that use exceptions</a:t>
            </a:r>
          </a:p>
          <a:p>
            <a:r>
              <a:rPr lang="en-US" sz="2000" dirty="0"/>
              <a:t>   Explain the rules for exception handling and exception </a:t>
            </a:r>
          </a:p>
          <a:p>
            <a:r>
              <a:rPr lang="en-US" sz="2000" dirty="0" smtClean="0"/>
              <a:t>    </a:t>
            </a:r>
            <a:endParaRPr lang="en-US" sz="2000" dirty="0"/>
          </a:p>
        </p:txBody>
      </p:sp>
      <p:pic>
        <p:nvPicPr>
          <p:cNvPr id="4100" name="Picture 7" descr="WB02258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4425" y="3790950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2" descr="WB02258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4425" y="4098925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5" descr="WB02258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4425" y="3476625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2277" y="2587869"/>
            <a:ext cx="635141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The standard library in C++ contains a number</a:t>
            </a:r>
          </a:p>
          <a:p>
            <a:r>
              <a:rPr lang="en-US" sz="2000" dirty="0" smtClean="0"/>
              <a:t>of built in exception classes. If the exception</a:t>
            </a:r>
          </a:p>
          <a:p>
            <a:r>
              <a:rPr lang="en-US" sz="2000" dirty="0" smtClean="0"/>
              <a:t>condition that you are dealing with fits one of</a:t>
            </a:r>
          </a:p>
          <a:p>
            <a:r>
              <a:rPr lang="en-US" sz="2000" dirty="0" smtClean="0"/>
              <a:t>these standard exception classes, then you can</a:t>
            </a:r>
          </a:p>
          <a:p>
            <a:r>
              <a:rPr lang="en-US" sz="2000" dirty="0" smtClean="0"/>
              <a:t>use that built in exception class instead of creating</a:t>
            </a:r>
          </a:p>
          <a:p>
            <a:r>
              <a:rPr lang="en-US" sz="2000" dirty="0" smtClean="0"/>
              <a:t>your own.</a:t>
            </a:r>
            <a:endParaRPr lang="en-US" sz="20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397977" y="1230313"/>
            <a:ext cx="7086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Built In Exception Classes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2038350" y="2030413"/>
            <a:ext cx="61087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Multiple Exceptions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428750" y="3333750"/>
            <a:ext cx="6686446" cy="193899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dirty="0"/>
              <a:t>When a </a:t>
            </a:r>
            <a:r>
              <a:rPr lang="en-US" dirty="0" smtClean="0"/>
              <a:t>function </a:t>
            </a:r>
            <a:r>
              <a:rPr lang="en-US" dirty="0"/>
              <a:t>executes, it may be possible</a:t>
            </a:r>
          </a:p>
          <a:p>
            <a:r>
              <a:rPr lang="en-US" dirty="0"/>
              <a:t>that more than one kind of an exception may</a:t>
            </a:r>
          </a:p>
          <a:p>
            <a:r>
              <a:rPr lang="en-US" dirty="0"/>
              <a:t>occur.  </a:t>
            </a:r>
            <a:r>
              <a:rPr lang="en-US" dirty="0" smtClean="0"/>
              <a:t>C++provides </a:t>
            </a:r>
            <a:r>
              <a:rPr lang="en-US" dirty="0"/>
              <a:t>a mechanism for the </a:t>
            </a:r>
          </a:p>
          <a:p>
            <a:r>
              <a:rPr lang="en-US" dirty="0"/>
              <a:t>calling </a:t>
            </a:r>
            <a:r>
              <a:rPr lang="en-US" dirty="0" smtClean="0"/>
              <a:t>method </a:t>
            </a:r>
            <a:r>
              <a:rPr lang="en-US" dirty="0"/>
              <a:t>to figure out which exception</a:t>
            </a:r>
          </a:p>
          <a:p>
            <a:r>
              <a:rPr lang="en-US" dirty="0"/>
              <a:t>occurred.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3"/>
          <p:cNvSpPr txBox="1">
            <a:spLocks noChangeArrowheads="1"/>
          </p:cNvSpPr>
          <p:nvPr/>
        </p:nvSpPr>
        <p:spPr bwMode="auto">
          <a:xfrm>
            <a:off x="469900" y="1695450"/>
            <a:ext cx="8275022" cy="452431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800" dirty="0"/>
              <a:t>try</a:t>
            </a:r>
          </a:p>
          <a:p>
            <a:r>
              <a:rPr lang="en-US" sz="1800" dirty="0" smtClean="0"/>
              <a:t>{</a:t>
            </a:r>
            <a:endParaRPr lang="en-US" sz="1800" dirty="0"/>
          </a:p>
          <a:p>
            <a:r>
              <a:rPr lang="en-US" sz="1800" dirty="0" smtClean="0"/>
              <a:t>   </a:t>
            </a:r>
            <a:r>
              <a:rPr lang="en-US" sz="1800" dirty="0" err="1" smtClean="0"/>
              <a:t>cout</a:t>
            </a:r>
            <a:r>
              <a:rPr lang="en-US" sz="1800" dirty="0" smtClean="0"/>
              <a:t> </a:t>
            </a:r>
            <a:r>
              <a:rPr lang="en-US" sz="1800" dirty="0"/>
              <a:t>&lt;&lt; "\</a:t>
            </a:r>
            <a:r>
              <a:rPr lang="en-US" sz="1800" dirty="0" err="1"/>
              <a:t>nthe</a:t>
            </a:r>
            <a:r>
              <a:rPr lang="en-US" sz="1800" dirty="0"/>
              <a:t> value </a:t>
            </a:r>
            <a:r>
              <a:rPr lang="en-US" sz="1800" dirty="0" smtClean="0"/>
              <a:t>is </a:t>
            </a:r>
            <a:r>
              <a:rPr lang="en-US" sz="1800" dirty="0"/>
              <a:t>" &lt;&lt; </a:t>
            </a:r>
            <a:r>
              <a:rPr lang="en-US" sz="1800" dirty="0" err="1"/>
              <a:t>getValueAt</a:t>
            </a:r>
            <a:r>
              <a:rPr lang="en-US" sz="1800" dirty="0"/>
              <a:t>(data, </a:t>
            </a:r>
            <a:r>
              <a:rPr lang="en-US" sz="1800" dirty="0" err="1"/>
              <a:t>inputValue</a:t>
            </a:r>
            <a:r>
              <a:rPr lang="en-US" sz="1800" dirty="0"/>
              <a:t>);</a:t>
            </a:r>
          </a:p>
          <a:p>
            <a:r>
              <a:rPr lang="en-US" sz="1800" dirty="0" smtClean="0"/>
              <a:t>}</a:t>
            </a:r>
          </a:p>
          <a:p>
            <a:endParaRPr lang="en-US" sz="1800" dirty="0"/>
          </a:p>
          <a:p>
            <a:r>
              <a:rPr lang="en-US" sz="1800" dirty="0" smtClean="0"/>
              <a:t>catch(</a:t>
            </a:r>
            <a:r>
              <a:rPr lang="en-US" sz="1800" dirty="0" err="1" smtClean="0"/>
              <a:t>EmptyVectorException</a:t>
            </a:r>
            <a:r>
              <a:rPr lang="en-US" sz="1800" dirty="0" smtClean="0"/>
              <a:t> </a:t>
            </a:r>
            <a:r>
              <a:rPr lang="en-US" sz="1800" dirty="0"/>
              <a:t>e)</a:t>
            </a:r>
          </a:p>
          <a:p>
            <a:r>
              <a:rPr lang="en-US" sz="1800" dirty="0" smtClean="0"/>
              <a:t>{</a:t>
            </a:r>
            <a:endParaRPr lang="en-US" sz="1800" dirty="0"/>
          </a:p>
          <a:p>
            <a:r>
              <a:rPr lang="en-US" sz="1800" dirty="0" smtClean="0"/>
              <a:t>   </a:t>
            </a:r>
            <a:r>
              <a:rPr lang="en-US" sz="1800" dirty="0" err="1" smtClean="0"/>
              <a:t>cout</a:t>
            </a:r>
            <a:r>
              <a:rPr lang="en-US" sz="1800" dirty="0" smtClean="0"/>
              <a:t> </a:t>
            </a:r>
            <a:r>
              <a:rPr lang="en-US" sz="1800" dirty="0"/>
              <a:t>&lt;&lt; </a:t>
            </a:r>
            <a:r>
              <a:rPr lang="en-US" sz="1800" dirty="0" err="1"/>
              <a:t>e.getMessage</a:t>
            </a:r>
            <a:r>
              <a:rPr lang="en-US" sz="1800" dirty="0"/>
              <a:t>( );</a:t>
            </a:r>
          </a:p>
          <a:p>
            <a:r>
              <a:rPr lang="en-US" sz="1800" dirty="0" smtClean="0"/>
              <a:t>}</a:t>
            </a:r>
          </a:p>
          <a:p>
            <a:endParaRPr lang="en-US" sz="1800" dirty="0"/>
          </a:p>
          <a:p>
            <a:r>
              <a:rPr lang="en-US" sz="1800" dirty="0" smtClean="0"/>
              <a:t>catch(</a:t>
            </a:r>
            <a:r>
              <a:rPr lang="en-US" sz="1800" dirty="0" err="1" smtClean="0"/>
              <a:t>BadIndexException</a:t>
            </a:r>
            <a:r>
              <a:rPr lang="en-US" sz="1800" dirty="0" smtClean="0"/>
              <a:t> </a:t>
            </a:r>
            <a:r>
              <a:rPr lang="en-US" sz="1800" dirty="0"/>
              <a:t>e)</a:t>
            </a:r>
          </a:p>
          <a:p>
            <a:r>
              <a:rPr lang="en-US" sz="1800" dirty="0" smtClean="0"/>
              <a:t>{</a:t>
            </a:r>
            <a:endParaRPr lang="en-US" sz="1800" dirty="0"/>
          </a:p>
          <a:p>
            <a:r>
              <a:rPr lang="en-US" sz="1800" dirty="0" smtClean="0"/>
              <a:t>   </a:t>
            </a:r>
            <a:r>
              <a:rPr lang="en-US" sz="1800" dirty="0" err="1" smtClean="0"/>
              <a:t>cout</a:t>
            </a:r>
            <a:r>
              <a:rPr lang="en-US" sz="1800" dirty="0" smtClean="0"/>
              <a:t> </a:t>
            </a:r>
            <a:r>
              <a:rPr lang="en-US" sz="1800" dirty="0"/>
              <a:t>&lt;&lt; "\</a:t>
            </a:r>
            <a:r>
              <a:rPr lang="en-US" sz="1800" dirty="0" err="1"/>
              <a:t>nThe</a:t>
            </a:r>
            <a:r>
              <a:rPr lang="en-US" sz="1800" dirty="0"/>
              <a:t> index " &lt;&lt; </a:t>
            </a:r>
            <a:r>
              <a:rPr lang="en-US" sz="1800" dirty="0" err="1"/>
              <a:t>e.getTheIndex</a:t>
            </a:r>
            <a:r>
              <a:rPr lang="en-US" sz="1800" dirty="0"/>
              <a:t>( ) &lt;&lt; " is out of range, try again.";</a:t>
            </a:r>
          </a:p>
          <a:p>
            <a:r>
              <a:rPr lang="en-US" sz="1800" dirty="0" smtClean="0"/>
              <a:t>}</a:t>
            </a:r>
          </a:p>
          <a:p>
            <a:endParaRPr lang="en-US" sz="1800" dirty="0"/>
          </a:p>
          <a:p>
            <a:r>
              <a:rPr lang="en-US" sz="1800" dirty="0" err="1" smtClean="0"/>
              <a:t>cout</a:t>
            </a:r>
            <a:r>
              <a:rPr lang="en-US" sz="1800" dirty="0" smtClean="0"/>
              <a:t> </a:t>
            </a:r>
            <a:r>
              <a:rPr lang="en-US" sz="1800" dirty="0"/>
              <a:t>&lt;&lt; </a:t>
            </a:r>
            <a:r>
              <a:rPr lang="en-US" sz="1800" dirty="0" err="1"/>
              <a:t>endl</a:t>
            </a:r>
            <a:r>
              <a:rPr lang="en-US" sz="1800" dirty="0"/>
              <a:t>;</a:t>
            </a:r>
          </a:p>
        </p:txBody>
      </p:sp>
      <p:sp>
        <p:nvSpPr>
          <p:cNvPr id="29699" name="Text Box 8"/>
          <p:cNvSpPr txBox="1">
            <a:spLocks noChangeArrowheads="1"/>
          </p:cNvSpPr>
          <p:nvPr/>
        </p:nvSpPr>
        <p:spPr bwMode="auto">
          <a:xfrm>
            <a:off x="2874964" y="523020"/>
            <a:ext cx="4145687" cy="120032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CCFFCC"/>
                </a:solidFill>
              </a:rPr>
              <a:t>Multiple things can go wrong inside</a:t>
            </a:r>
          </a:p>
          <a:p>
            <a:r>
              <a:rPr lang="en-US" sz="1800" dirty="0" smtClean="0">
                <a:solidFill>
                  <a:srgbClr val="CCFFCC"/>
                </a:solidFill>
              </a:rPr>
              <a:t>this try block</a:t>
            </a:r>
          </a:p>
          <a:p>
            <a:pPr>
              <a:buFont typeface="Arial" charset="0"/>
              <a:buChar char="•"/>
            </a:pPr>
            <a:r>
              <a:rPr lang="en-US" sz="1800" dirty="0" smtClean="0">
                <a:solidFill>
                  <a:srgbClr val="CCFFCC"/>
                </a:solidFill>
              </a:rPr>
              <a:t> The user may enter an invalid index</a:t>
            </a:r>
          </a:p>
          <a:p>
            <a:pPr>
              <a:buFont typeface="Arial" charset="0"/>
              <a:buChar char="•"/>
            </a:pPr>
            <a:r>
              <a:rPr lang="en-US" sz="1800" dirty="0" smtClean="0">
                <a:solidFill>
                  <a:srgbClr val="CCFFCC"/>
                </a:solidFill>
              </a:rPr>
              <a:t> The vector may be empty</a:t>
            </a:r>
            <a:endParaRPr lang="en-US" sz="1800" dirty="0">
              <a:solidFill>
                <a:srgbClr val="CCFF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42618" y="729029"/>
            <a:ext cx="49023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CCFFCC"/>
                </a:solidFill>
              </a:rPr>
              <a:t>So we need two catch blocks, one right after</a:t>
            </a:r>
          </a:p>
          <a:p>
            <a:r>
              <a:rPr lang="en-US" sz="1600" dirty="0" smtClean="0">
                <a:solidFill>
                  <a:srgbClr val="CCFFCC"/>
                </a:solidFill>
              </a:rPr>
              <a:t>the other. Each takes as its parameter the type</a:t>
            </a:r>
          </a:p>
          <a:p>
            <a:r>
              <a:rPr lang="en-US" sz="1600" dirty="0" smtClean="0">
                <a:solidFill>
                  <a:srgbClr val="CCFFCC"/>
                </a:solidFill>
              </a:rPr>
              <a:t>of exception it will handle.</a:t>
            </a:r>
            <a:endParaRPr lang="en-US" sz="1600" dirty="0">
              <a:solidFill>
                <a:srgbClr val="CCFF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18778" y="5800665"/>
            <a:ext cx="52758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CCFFCC"/>
                </a:solidFill>
              </a:rPr>
              <a:t>Only the catch block matching the type of exception</a:t>
            </a:r>
          </a:p>
          <a:p>
            <a:r>
              <a:rPr lang="en-US" sz="1600" dirty="0" smtClean="0">
                <a:solidFill>
                  <a:srgbClr val="CCFFCC"/>
                </a:solidFill>
              </a:rPr>
              <a:t>thrown will be executed. The other catch block(s)</a:t>
            </a:r>
          </a:p>
          <a:p>
            <a:r>
              <a:rPr lang="en-US" sz="1600" dirty="0" smtClean="0">
                <a:solidFill>
                  <a:srgbClr val="CCFFCC"/>
                </a:solidFill>
              </a:rPr>
              <a:t>will be skipped.  </a:t>
            </a:r>
            <a:endParaRPr lang="en-US" sz="1600" dirty="0">
              <a:solidFill>
                <a:srgbClr val="CCFFCC"/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69900" y="1276350"/>
            <a:ext cx="8275022" cy="452431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800" dirty="0"/>
              <a:t>try</a:t>
            </a:r>
          </a:p>
          <a:p>
            <a:r>
              <a:rPr lang="en-US" sz="1800" dirty="0" smtClean="0"/>
              <a:t>{</a:t>
            </a:r>
            <a:endParaRPr lang="en-US" sz="1800" dirty="0"/>
          </a:p>
          <a:p>
            <a:r>
              <a:rPr lang="en-US" sz="1800" dirty="0" smtClean="0"/>
              <a:t>   </a:t>
            </a:r>
            <a:r>
              <a:rPr lang="en-US" sz="1800" dirty="0" err="1" smtClean="0"/>
              <a:t>cout</a:t>
            </a:r>
            <a:r>
              <a:rPr lang="en-US" sz="1800" dirty="0" smtClean="0"/>
              <a:t> </a:t>
            </a:r>
            <a:r>
              <a:rPr lang="en-US" sz="1800" dirty="0"/>
              <a:t>&lt;&lt; "\</a:t>
            </a:r>
            <a:r>
              <a:rPr lang="en-US" sz="1800" dirty="0" err="1"/>
              <a:t>nthe</a:t>
            </a:r>
            <a:r>
              <a:rPr lang="en-US" sz="1800" dirty="0"/>
              <a:t> value </a:t>
            </a:r>
            <a:r>
              <a:rPr lang="en-US" sz="1800" dirty="0" smtClean="0"/>
              <a:t>is </a:t>
            </a:r>
            <a:r>
              <a:rPr lang="en-US" sz="1800" dirty="0"/>
              <a:t>" &lt;&lt; </a:t>
            </a:r>
            <a:r>
              <a:rPr lang="en-US" sz="1800" dirty="0" err="1"/>
              <a:t>getValueAt</a:t>
            </a:r>
            <a:r>
              <a:rPr lang="en-US" sz="1800" dirty="0"/>
              <a:t>(data, </a:t>
            </a:r>
            <a:r>
              <a:rPr lang="en-US" sz="1800" dirty="0" err="1"/>
              <a:t>inputValue</a:t>
            </a:r>
            <a:r>
              <a:rPr lang="en-US" sz="1800" dirty="0"/>
              <a:t>);</a:t>
            </a:r>
          </a:p>
          <a:p>
            <a:r>
              <a:rPr lang="en-US" sz="1800" dirty="0" smtClean="0"/>
              <a:t>}</a:t>
            </a:r>
          </a:p>
          <a:p>
            <a:endParaRPr lang="en-US" sz="1800" dirty="0"/>
          </a:p>
          <a:p>
            <a:r>
              <a:rPr lang="en-US" sz="1800" dirty="0" smtClean="0"/>
              <a:t>catch(</a:t>
            </a:r>
            <a:r>
              <a:rPr lang="en-US" sz="1800" dirty="0" err="1" smtClean="0"/>
              <a:t>EmptyVectorException</a:t>
            </a:r>
            <a:r>
              <a:rPr lang="en-US" sz="1800" dirty="0" smtClean="0"/>
              <a:t> </a:t>
            </a:r>
            <a:r>
              <a:rPr lang="en-US" sz="1800" dirty="0"/>
              <a:t>e)</a:t>
            </a:r>
          </a:p>
          <a:p>
            <a:r>
              <a:rPr lang="en-US" sz="1800" dirty="0" smtClean="0"/>
              <a:t>{</a:t>
            </a:r>
            <a:endParaRPr lang="en-US" sz="1800" dirty="0"/>
          </a:p>
          <a:p>
            <a:r>
              <a:rPr lang="en-US" sz="1800" dirty="0" smtClean="0"/>
              <a:t>   </a:t>
            </a:r>
            <a:r>
              <a:rPr lang="en-US" sz="1800" dirty="0" err="1" smtClean="0"/>
              <a:t>cout</a:t>
            </a:r>
            <a:r>
              <a:rPr lang="en-US" sz="1800" dirty="0" smtClean="0"/>
              <a:t> </a:t>
            </a:r>
            <a:r>
              <a:rPr lang="en-US" sz="1800" dirty="0"/>
              <a:t>&lt;&lt; </a:t>
            </a:r>
            <a:r>
              <a:rPr lang="en-US" sz="1800" dirty="0" err="1"/>
              <a:t>e.getMessage</a:t>
            </a:r>
            <a:r>
              <a:rPr lang="en-US" sz="1800" dirty="0"/>
              <a:t>( );</a:t>
            </a:r>
          </a:p>
          <a:p>
            <a:r>
              <a:rPr lang="en-US" sz="1800" dirty="0" smtClean="0"/>
              <a:t>}</a:t>
            </a:r>
          </a:p>
          <a:p>
            <a:endParaRPr lang="en-US" sz="1800" dirty="0"/>
          </a:p>
          <a:p>
            <a:r>
              <a:rPr lang="en-US" sz="1800" dirty="0" smtClean="0"/>
              <a:t>catch(</a:t>
            </a:r>
            <a:r>
              <a:rPr lang="en-US" sz="1800" dirty="0" err="1" smtClean="0"/>
              <a:t>BadIndexException</a:t>
            </a:r>
            <a:r>
              <a:rPr lang="en-US" sz="1800" dirty="0" smtClean="0"/>
              <a:t> </a:t>
            </a:r>
            <a:r>
              <a:rPr lang="en-US" sz="1800" dirty="0"/>
              <a:t>e)</a:t>
            </a:r>
          </a:p>
          <a:p>
            <a:r>
              <a:rPr lang="en-US" sz="1800" dirty="0" smtClean="0"/>
              <a:t>{</a:t>
            </a:r>
            <a:endParaRPr lang="en-US" sz="1800" dirty="0"/>
          </a:p>
          <a:p>
            <a:r>
              <a:rPr lang="en-US" sz="1800" dirty="0" smtClean="0"/>
              <a:t>   </a:t>
            </a:r>
            <a:r>
              <a:rPr lang="en-US" sz="1800" dirty="0" err="1" smtClean="0"/>
              <a:t>cout</a:t>
            </a:r>
            <a:r>
              <a:rPr lang="en-US" sz="1800" dirty="0" smtClean="0"/>
              <a:t> </a:t>
            </a:r>
            <a:r>
              <a:rPr lang="en-US" sz="1800" dirty="0"/>
              <a:t>&lt;&lt; "\</a:t>
            </a:r>
            <a:r>
              <a:rPr lang="en-US" sz="1800" dirty="0" err="1"/>
              <a:t>nThe</a:t>
            </a:r>
            <a:r>
              <a:rPr lang="en-US" sz="1800" dirty="0"/>
              <a:t> index " &lt;&lt; </a:t>
            </a:r>
            <a:r>
              <a:rPr lang="en-US" sz="1800" dirty="0" err="1"/>
              <a:t>e.getTheIndex</a:t>
            </a:r>
            <a:r>
              <a:rPr lang="en-US" sz="1800" dirty="0"/>
              <a:t>( ) &lt;&lt; " is out of range, try again.";</a:t>
            </a:r>
          </a:p>
          <a:p>
            <a:r>
              <a:rPr lang="en-US" sz="1800" dirty="0" smtClean="0"/>
              <a:t>}</a:t>
            </a:r>
          </a:p>
          <a:p>
            <a:endParaRPr lang="en-US" sz="1800" dirty="0"/>
          </a:p>
          <a:p>
            <a:r>
              <a:rPr lang="en-US" sz="1800" dirty="0" err="1" smtClean="0"/>
              <a:t>cout</a:t>
            </a:r>
            <a:r>
              <a:rPr lang="en-US" sz="1800" dirty="0" smtClean="0"/>
              <a:t> </a:t>
            </a:r>
            <a:r>
              <a:rPr lang="en-US" sz="1800" dirty="0"/>
              <a:t>&lt;&lt; </a:t>
            </a:r>
            <a:r>
              <a:rPr lang="en-US" sz="1800" dirty="0" err="1"/>
              <a:t>endl</a:t>
            </a:r>
            <a:r>
              <a:rPr lang="en-US" sz="1800" dirty="0"/>
              <a:t>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6750" y="2152650"/>
            <a:ext cx="827502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 catch(</a:t>
            </a:r>
            <a:r>
              <a:rPr lang="en-US" sz="1800" dirty="0" err="1"/>
              <a:t>EmptyVectorException</a:t>
            </a:r>
            <a:r>
              <a:rPr lang="en-US" sz="1800" dirty="0"/>
              <a:t> e)</a:t>
            </a:r>
          </a:p>
          <a:p>
            <a:r>
              <a:rPr lang="en-US" sz="1800" dirty="0"/>
              <a:t>   {</a:t>
            </a:r>
          </a:p>
          <a:p>
            <a:r>
              <a:rPr lang="en-US" sz="1800" dirty="0"/>
              <a:t>   </a:t>
            </a:r>
            <a:r>
              <a:rPr lang="en-US" sz="1800" dirty="0" err="1"/>
              <a:t>cout</a:t>
            </a:r>
            <a:r>
              <a:rPr lang="en-US" sz="1800" dirty="0"/>
              <a:t> &lt;&lt; </a:t>
            </a:r>
            <a:r>
              <a:rPr lang="en-US" sz="1800" dirty="0" err="1"/>
              <a:t>e.getMessage</a:t>
            </a:r>
            <a:r>
              <a:rPr lang="en-US" sz="1800" dirty="0"/>
              <a:t>( );</a:t>
            </a:r>
          </a:p>
          <a:p>
            <a:r>
              <a:rPr lang="en-US" sz="1800" dirty="0"/>
              <a:t>   </a:t>
            </a:r>
            <a:r>
              <a:rPr lang="en-US" sz="1800" dirty="0" smtClean="0"/>
              <a:t>}</a:t>
            </a:r>
          </a:p>
          <a:p>
            <a:endParaRPr lang="en-US" sz="1800" dirty="0"/>
          </a:p>
          <a:p>
            <a:r>
              <a:rPr lang="en-US" sz="1800" dirty="0"/>
              <a:t>   catch(</a:t>
            </a:r>
            <a:r>
              <a:rPr lang="en-US" sz="1800" dirty="0" err="1"/>
              <a:t>BadIndexException</a:t>
            </a:r>
            <a:r>
              <a:rPr lang="en-US" sz="1800" dirty="0"/>
              <a:t> e)</a:t>
            </a:r>
          </a:p>
          <a:p>
            <a:r>
              <a:rPr lang="en-US" sz="1800" dirty="0"/>
              <a:t>   {</a:t>
            </a:r>
          </a:p>
          <a:p>
            <a:r>
              <a:rPr lang="en-US" sz="1800" dirty="0"/>
              <a:t>   </a:t>
            </a:r>
            <a:r>
              <a:rPr lang="en-US" sz="1800" dirty="0" err="1"/>
              <a:t>cout</a:t>
            </a:r>
            <a:r>
              <a:rPr lang="en-US" sz="1800" dirty="0"/>
              <a:t> &lt;&lt; "\</a:t>
            </a:r>
            <a:r>
              <a:rPr lang="en-US" sz="1800" dirty="0" err="1"/>
              <a:t>nThe</a:t>
            </a:r>
            <a:r>
              <a:rPr lang="en-US" sz="1800" dirty="0"/>
              <a:t> index " &lt;&lt; </a:t>
            </a:r>
            <a:r>
              <a:rPr lang="en-US" sz="1800" dirty="0" err="1"/>
              <a:t>e.getTheIndex</a:t>
            </a:r>
            <a:r>
              <a:rPr lang="en-US" sz="1800" dirty="0"/>
              <a:t>( ) &lt;&lt; " is out of range, try again.";</a:t>
            </a:r>
          </a:p>
          <a:p>
            <a:r>
              <a:rPr lang="en-US" sz="1800" dirty="0"/>
              <a:t>   </a:t>
            </a:r>
            <a:r>
              <a:rPr lang="en-US" sz="1800" dirty="0" smtClean="0"/>
              <a:t>}</a:t>
            </a:r>
          </a:p>
          <a:p>
            <a:endParaRPr lang="en-US" sz="1800" dirty="0"/>
          </a:p>
          <a:p>
            <a:r>
              <a:rPr lang="en-US" sz="1800" dirty="0"/>
              <a:t>   catch(...)</a:t>
            </a:r>
          </a:p>
          <a:p>
            <a:r>
              <a:rPr lang="en-US" sz="1800" dirty="0"/>
              <a:t>   {</a:t>
            </a:r>
          </a:p>
          <a:p>
            <a:r>
              <a:rPr lang="en-US" sz="1800" dirty="0"/>
              <a:t>   </a:t>
            </a:r>
            <a:r>
              <a:rPr lang="en-US" sz="1800" dirty="0" err="1"/>
              <a:t>cout</a:t>
            </a:r>
            <a:r>
              <a:rPr lang="en-US" sz="1800" dirty="0"/>
              <a:t> &lt;&lt; "\</a:t>
            </a:r>
            <a:r>
              <a:rPr lang="en-US" sz="1800" dirty="0" err="1"/>
              <a:t>nUnknown</a:t>
            </a:r>
            <a:r>
              <a:rPr lang="en-US" sz="1800" dirty="0"/>
              <a:t> error...";</a:t>
            </a:r>
          </a:p>
          <a:p>
            <a:r>
              <a:rPr lang="en-US" sz="1800" dirty="0"/>
              <a:t>   }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81125" y="847725"/>
            <a:ext cx="64540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default catch (…) will catch any type of</a:t>
            </a:r>
          </a:p>
          <a:p>
            <a:r>
              <a:rPr lang="en-US" dirty="0" smtClean="0"/>
              <a:t>exception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6957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384789" y="3166696"/>
            <a:ext cx="7165744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dirty="0" smtClean="0"/>
              <a:t>If an exception is not caught, your program will</a:t>
            </a:r>
          </a:p>
          <a:p>
            <a:r>
              <a:rPr lang="en-US" dirty="0" smtClean="0"/>
              <a:t>terminate and the stack trace will be displayed.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918" y="720725"/>
            <a:ext cx="4621213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Catch Rules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701675" y="2222500"/>
            <a:ext cx="7759700" cy="31400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200" dirty="0"/>
              <a:t>The catch block that is executed is the </a:t>
            </a:r>
            <a:r>
              <a:rPr lang="en-US" sz="2200" b="1" dirty="0"/>
              <a:t>first</a:t>
            </a:r>
            <a:r>
              <a:rPr lang="en-US" sz="2200" dirty="0"/>
              <a:t> catch block</a:t>
            </a:r>
          </a:p>
          <a:p>
            <a:r>
              <a:rPr lang="en-US" sz="2200" dirty="0"/>
              <a:t>following the currently active try block, whose parameter</a:t>
            </a:r>
          </a:p>
          <a:p>
            <a:r>
              <a:rPr lang="en-US" sz="2200" dirty="0"/>
              <a:t>matches the type thrown.</a:t>
            </a:r>
          </a:p>
          <a:p>
            <a:endParaRPr lang="en-US" sz="2200" dirty="0"/>
          </a:p>
          <a:p>
            <a:r>
              <a:rPr lang="en-US" sz="2200" dirty="0"/>
              <a:t>The default catch </a:t>
            </a:r>
          </a:p>
          <a:p>
            <a:r>
              <a:rPr lang="en-US" sz="2200" dirty="0"/>
              <a:t>     </a:t>
            </a:r>
            <a:r>
              <a:rPr lang="en-US" sz="2200" i="1" dirty="0" smtClean="0"/>
              <a:t>catch (…)</a:t>
            </a:r>
            <a:r>
              <a:rPr lang="en-US" sz="2200" dirty="0" smtClean="0"/>
              <a:t>  </a:t>
            </a:r>
            <a:endParaRPr lang="en-US" sz="2200" dirty="0"/>
          </a:p>
          <a:p>
            <a:r>
              <a:rPr lang="en-US" sz="2200" dirty="0"/>
              <a:t>will catch any exception type thrown.</a:t>
            </a:r>
          </a:p>
          <a:p>
            <a:endParaRPr lang="en-US" sz="2200" dirty="0"/>
          </a:p>
          <a:p>
            <a:r>
              <a:rPr lang="en-US" sz="2200" dirty="0"/>
              <a:t>If no match is found, the program is terminated.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9770" y="811946"/>
            <a:ext cx="749617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Comic Sans MS" pitchFamily="66" charset="0"/>
              </a:rPr>
              <a:t>Re-throwing an exception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763343" y="2220668"/>
            <a:ext cx="8010526" cy="156966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dirty="0"/>
              <a:t>Suppose that a </a:t>
            </a:r>
            <a:r>
              <a:rPr lang="en-US" dirty="0" smtClean="0"/>
              <a:t>function </a:t>
            </a:r>
            <a:r>
              <a:rPr lang="en-US" dirty="0"/>
              <a:t>catches an exception, but the</a:t>
            </a:r>
          </a:p>
          <a:p>
            <a:r>
              <a:rPr lang="en-US" dirty="0"/>
              <a:t>catch block cannot completely handle the error. It can</a:t>
            </a:r>
          </a:p>
          <a:p>
            <a:r>
              <a:rPr lang="en-US" dirty="0"/>
              <a:t>re-throw the exception, causing it to flow to the code</a:t>
            </a:r>
          </a:p>
          <a:p>
            <a:r>
              <a:rPr lang="en-US" dirty="0"/>
              <a:t>that called this </a:t>
            </a:r>
            <a:r>
              <a:rPr lang="en-US" dirty="0" smtClean="0"/>
              <a:t>function.</a:t>
            </a:r>
            <a:endParaRPr lang="en-US" dirty="0"/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3881438" y="4323251"/>
            <a:ext cx="11080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dirty="0"/>
              <a:t>throw;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3"/>
          <p:cNvSpPr txBox="1">
            <a:spLocks noChangeArrowheads="1"/>
          </p:cNvSpPr>
          <p:nvPr/>
        </p:nvSpPr>
        <p:spPr bwMode="auto">
          <a:xfrm>
            <a:off x="523875" y="1614488"/>
            <a:ext cx="8404225" cy="4968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/>
              <a:t>Sometimes called </a:t>
            </a:r>
            <a:r>
              <a:rPr lang="en-US" sz="2000" b="1" u="sng" dirty="0"/>
              <a:t>stack unwinding</a:t>
            </a:r>
            <a:r>
              <a:rPr lang="en-US" sz="2000" dirty="0"/>
              <a:t>, exception propagation </a:t>
            </a:r>
          </a:p>
          <a:p>
            <a:r>
              <a:rPr lang="en-US" sz="2000" dirty="0"/>
              <a:t>works as follows:</a:t>
            </a:r>
          </a:p>
          <a:p>
            <a:endParaRPr lang="en-US" sz="2000" dirty="0"/>
          </a:p>
          <a:p>
            <a:r>
              <a:rPr lang="en-US" sz="2000" dirty="0"/>
              <a:t>If an exception is not handled where it occurs,</a:t>
            </a:r>
          </a:p>
          <a:p>
            <a:r>
              <a:rPr lang="en-US" sz="2000" dirty="0"/>
              <a:t>	All of the local variables in the called </a:t>
            </a:r>
            <a:r>
              <a:rPr lang="en-US" sz="2000" dirty="0" smtClean="0"/>
              <a:t>function </a:t>
            </a:r>
            <a:r>
              <a:rPr lang="en-US" sz="2000" dirty="0"/>
              <a:t>are destroyed </a:t>
            </a:r>
          </a:p>
          <a:p>
            <a:r>
              <a:rPr lang="en-US" sz="2000" dirty="0"/>
              <a:t>        	The </a:t>
            </a:r>
            <a:r>
              <a:rPr lang="en-US" sz="2000" dirty="0" smtClean="0"/>
              <a:t>function </a:t>
            </a:r>
            <a:r>
              <a:rPr lang="en-US" sz="2000" dirty="0"/>
              <a:t>immediately exits and the uncaught exception</a:t>
            </a:r>
          </a:p>
          <a:p>
            <a:r>
              <a:rPr lang="en-US" sz="2000" dirty="0"/>
              <a:t>            is raised in (passed to) the calling </a:t>
            </a:r>
            <a:r>
              <a:rPr lang="en-US" sz="2000" dirty="0" smtClean="0"/>
              <a:t>function.</a:t>
            </a:r>
            <a:endParaRPr lang="en-US" sz="2000" dirty="0"/>
          </a:p>
          <a:p>
            <a:r>
              <a:rPr lang="en-US" sz="2000" dirty="0"/>
              <a:t>	Control returns to the point where the call was made</a:t>
            </a:r>
          </a:p>
          <a:p>
            <a:r>
              <a:rPr lang="en-US" sz="2000" dirty="0"/>
              <a:t>	If the call was inside of a try block, an attempt is made to</a:t>
            </a:r>
          </a:p>
          <a:p>
            <a:r>
              <a:rPr lang="en-US" sz="2000" dirty="0"/>
              <a:t>	catch the exception</a:t>
            </a:r>
          </a:p>
          <a:p>
            <a:r>
              <a:rPr lang="en-US" sz="2000" dirty="0"/>
              <a:t>	   - If a matching catch block is found, it is executed</a:t>
            </a:r>
          </a:p>
          <a:p>
            <a:r>
              <a:rPr lang="en-US" sz="2000" dirty="0"/>
              <a:t>	   - If no match is found, control passes to the calling</a:t>
            </a:r>
          </a:p>
          <a:p>
            <a:r>
              <a:rPr lang="en-US" sz="2000" dirty="0"/>
              <a:t>                 </a:t>
            </a:r>
            <a:r>
              <a:rPr lang="en-US" sz="2000" dirty="0" smtClean="0"/>
              <a:t>function, </a:t>
            </a:r>
            <a:r>
              <a:rPr lang="en-US" sz="2000" dirty="0"/>
              <a:t>using this same mechanism.</a:t>
            </a:r>
          </a:p>
          <a:p>
            <a:r>
              <a:rPr lang="en-US" sz="2000" dirty="0"/>
              <a:t>	If the calling code is not inside of a try block, control passes</a:t>
            </a:r>
          </a:p>
          <a:p>
            <a:r>
              <a:rPr lang="en-US" sz="2000" dirty="0"/>
              <a:t>	to the calling </a:t>
            </a:r>
            <a:r>
              <a:rPr lang="en-US" sz="2000" dirty="0" smtClean="0"/>
              <a:t>function, </a:t>
            </a:r>
            <a:r>
              <a:rPr lang="en-US" sz="2000" dirty="0"/>
              <a:t>using this same mechanism.</a:t>
            </a:r>
          </a:p>
          <a:p>
            <a:r>
              <a:rPr lang="en-US" sz="2000" dirty="0"/>
              <a:t>	</a:t>
            </a:r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520825" y="346075"/>
            <a:ext cx="6869113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Comic Sans MS" pitchFamily="66" charset="0"/>
              </a:rPr>
              <a:t>Exception Propagation</a:t>
            </a:r>
          </a:p>
        </p:txBody>
      </p:sp>
      <p:pic>
        <p:nvPicPr>
          <p:cNvPr id="36868" name="Picture 5" descr="WB02258_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93800" y="4137025"/>
            <a:ext cx="190500" cy="190500"/>
          </a:xfrm>
          <a:noFill/>
        </p:spPr>
      </p:pic>
      <p:pic>
        <p:nvPicPr>
          <p:cNvPr id="36869" name="Picture 7" descr="WB02258_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77925" y="3230563"/>
            <a:ext cx="190500" cy="190500"/>
          </a:xfrm>
          <a:noFill/>
        </p:spPr>
      </p:pic>
      <p:pic>
        <p:nvPicPr>
          <p:cNvPr id="36870" name="Picture 9" descr="WB02258_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76338" y="2925763"/>
            <a:ext cx="190500" cy="190500"/>
          </a:xfrm>
          <a:noFill/>
        </p:spPr>
      </p:pic>
      <p:pic>
        <p:nvPicPr>
          <p:cNvPr id="36871" name="Picture 4" descr="WB02258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5388" y="3835400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11" descr="WB02258_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39838" y="5670550"/>
            <a:ext cx="190500" cy="1905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3"/>
          <p:cNvSpPr txBox="1">
            <a:spLocks noChangeArrowheads="1"/>
          </p:cNvSpPr>
          <p:nvPr/>
        </p:nvSpPr>
        <p:spPr bwMode="auto">
          <a:xfrm>
            <a:off x="2098675" y="493713"/>
            <a:ext cx="5943600" cy="614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marL="342900" indent="-342900">
              <a:spcBef>
                <a:spcPct val="50000"/>
              </a:spcBef>
            </a:pPr>
            <a:r>
              <a:rPr lang="en-US" sz="1800" dirty="0" err="1" smtClean="0"/>
              <a:t>int</a:t>
            </a:r>
            <a:r>
              <a:rPr lang="en-US" sz="1800" dirty="0" smtClean="0"/>
              <a:t> main </a:t>
            </a:r>
            <a:r>
              <a:rPr lang="en-US" sz="1800" dirty="0"/>
              <a:t>( )</a:t>
            </a:r>
          </a:p>
          <a:p>
            <a:pPr marL="342900" indent="-342900">
              <a:spcBef>
                <a:spcPct val="50000"/>
              </a:spcBef>
            </a:pPr>
            <a:r>
              <a:rPr lang="en-US" sz="1800" dirty="0"/>
              <a:t> {</a:t>
            </a:r>
          </a:p>
          <a:p>
            <a:pPr marL="342900" indent="-342900">
              <a:spcBef>
                <a:spcPct val="50000"/>
              </a:spcBef>
            </a:pPr>
            <a:r>
              <a:rPr lang="en-US" sz="1800" dirty="0"/>
              <a:t>      try   </a:t>
            </a:r>
          </a:p>
          <a:p>
            <a:pPr marL="342900" indent="-342900">
              <a:spcBef>
                <a:spcPct val="50000"/>
              </a:spcBef>
            </a:pPr>
            <a:r>
              <a:rPr lang="en-US" sz="1800" dirty="0"/>
              <a:t>    </a:t>
            </a:r>
            <a:r>
              <a:rPr lang="en-US" sz="1800" dirty="0" smtClean="0"/>
              <a:t>  {</a:t>
            </a:r>
            <a:endParaRPr lang="en-US" sz="1800" dirty="0"/>
          </a:p>
          <a:p>
            <a:pPr marL="342900" indent="-342900">
              <a:spcBef>
                <a:spcPct val="50000"/>
              </a:spcBef>
            </a:pPr>
            <a:r>
              <a:rPr lang="en-US" sz="1800" dirty="0"/>
              <a:t>         </a:t>
            </a:r>
            <a:r>
              <a:rPr lang="en-US" sz="1800" dirty="0" smtClean="0"/>
              <a:t>function1 </a:t>
            </a:r>
            <a:r>
              <a:rPr lang="en-US" sz="1800" dirty="0"/>
              <a:t>( );</a:t>
            </a:r>
          </a:p>
          <a:p>
            <a:pPr marL="342900" indent="-342900">
              <a:spcBef>
                <a:spcPct val="50000"/>
              </a:spcBef>
            </a:pPr>
            <a:r>
              <a:rPr lang="en-US" sz="1800" dirty="0"/>
              <a:t>         </a:t>
            </a:r>
            <a:r>
              <a:rPr lang="en-US" sz="1800" dirty="0" err="1" smtClean="0"/>
              <a:t>cout</a:t>
            </a:r>
            <a:r>
              <a:rPr lang="en-US" sz="1800" dirty="0" smtClean="0"/>
              <a:t> &lt;&lt; “\</a:t>
            </a:r>
            <a:r>
              <a:rPr lang="en-US" sz="1800" dirty="0" err="1" smtClean="0"/>
              <a:t>nIt</a:t>
            </a:r>
            <a:r>
              <a:rPr lang="en-US" sz="1800" dirty="0" smtClean="0"/>
              <a:t> </a:t>
            </a:r>
            <a:r>
              <a:rPr lang="en-US" sz="1800" dirty="0"/>
              <a:t>worked</a:t>
            </a:r>
            <a:r>
              <a:rPr lang="en-US" sz="1800" dirty="0" smtClean="0"/>
              <a:t>!!”;</a:t>
            </a:r>
            <a:endParaRPr lang="en-US" sz="1800" dirty="0"/>
          </a:p>
          <a:p>
            <a:pPr marL="342900" indent="-342900">
              <a:spcBef>
                <a:spcPct val="50000"/>
              </a:spcBef>
            </a:pPr>
            <a:r>
              <a:rPr lang="en-US" sz="1800" dirty="0"/>
              <a:t>     </a:t>
            </a:r>
            <a:r>
              <a:rPr lang="en-US" sz="1800" dirty="0" smtClean="0"/>
              <a:t> }</a:t>
            </a:r>
            <a:endParaRPr lang="en-US" sz="1800" dirty="0"/>
          </a:p>
          <a:p>
            <a:pPr marL="342900" indent="-342900">
              <a:spcBef>
                <a:spcPct val="50000"/>
              </a:spcBef>
            </a:pPr>
            <a:r>
              <a:rPr lang="en-US" sz="1800" dirty="0"/>
              <a:t>     </a:t>
            </a:r>
            <a:r>
              <a:rPr lang="en-US" sz="1800" dirty="0" smtClean="0"/>
              <a:t> catch(Exception e )</a:t>
            </a:r>
            <a:endParaRPr lang="en-US" sz="1800" dirty="0"/>
          </a:p>
          <a:p>
            <a:pPr marL="342900" indent="-342900">
              <a:spcBef>
                <a:spcPct val="50000"/>
              </a:spcBef>
            </a:pPr>
            <a:r>
              <a:rPr lang="en-US" sz="1800" dirty="0"/>
              <a:t>    </a:t>
            </a:r>
            <a:r>
              <a:rPr lang="en-US" sz="1800" dirty="0" smtClean="0"/>
              <a:t>  {</a:t>
            </a:r>
            <a:endParaRPr lang="en-US" sz="1800" dirty="0"/>
          </a:p>
          <a:p>
            <a:pPr marL="342900" indent="-342900">
              <a:spcBef>
                <a:spcPct val="50000"/>
              </a:spcBef>
            </a:pPr>
            <a:r>
              <a:rPr lang="en-US" sz="1800" dirty="0"/>
              <a:t>        </a:t>
            </a:r>
            <a:r>
              <a:rPr lang="en-US" sz="1800" dirty="0" err="1" smtClean="0"/>
              <a:t>cout</a:t>
            </a:r>
            <a:r>
              <a:rPr lang="en-US" sz="1800" dirty="0" smtClean="0"/>
              <a:t> &lt;&lt; “Exception occurred… </a:t>
            </a:r>
            <a:r>
              <a:rPr lang="en-US" sz="1800" dirty="0"/>
              <a:t>didn’t work</a:t>
            </a:r>
            <a:r>
              <a:rPr lang="en-US" sz="1800" dirty="0" smtClean="0"/>
              <a:t>!”;</a:t>
            </a:r>
          </a:p>
          <a:p>
            <a:pPr marL="342900" indent="-342900">
              <a:spcBef>
                <a:spcPct val="50000"/>
              </a:spcBef>
            </a:pPr>
            <a:r>
              <a:rPr lang="en-US" sz="1800" dirty="0"/>
              <a:t> </a:t>
            </a:r>
            <a:r>
              <a:rPr lang="en-US" sz="1800" dirty="0" smtClean="0"/>
              <a:t>     }</a:t>
            </a:r>
            <a:endParaRPr lang="en-US" sz="1800" dirty="0"/>
          </a:p>
          <a:p>
            <a:pPr marL="342900" indent="-342900">
              <a:spcBef>
                <a:spcPct val="50000"/>
              </a:spcBef>
            </a:pPr>
            <a:r>
              <a:rPr lang="en-US" sz="1800" dirty="0"/>
              <a:t>   </a:t>
            </a:r>
            <a:r>
              <a:rPr lang="en-US" sz="1800" dirty="0" smtClean="0"/>
              <a:t>  return 0;</a:t>
            </a:r>
            <a:endParaRPr lang="en-US" sz="1800" dirty="0"/>
          </a:p>
          <a:p>
            <a:pPr marL="342900" indent="-342900">
              <a:spcBef>
                <a:spcPct val="50000"/>
              </a:spcBef>
            </a:pPr>
            <a:r>
              <a:rPr lang="en-US" sz="1800" dirty="0" smtClean="0"/>
              <a:t>}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Rectangle 4"/>
          <p:cNvSpPr>
            <a:spLocks noGrp="1" noChangeArrowheads="1"/>
          </p:cNvSpPr>
          <p:nvPr>
            <p:ph type="title"/>
          </p:nvPr>
        </p:nvSpPr>
        <p:spPr>
          <a:xfrm>
            <a:off x="2173288" y="1076325"/>
            <a:ext cx="5199062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Motivation</a:t>
            </a:r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693738" y="2433638"/>
            <a:ext cx="7417415" cy="34163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dirty="0"/>
              <a:t>Consider the following case. A programmer writes</a:t>
            </a:r>
          </a:p>
          <a:p>
            <a:r>
              <a:rPr lang="en-US" dirty="0"/>
              <a:t>a program, using a library </a:t>
            </a:r>
            <a:r>
              <a:rPr lang="en-US" dirty="0" smtClean="0"/>
              <a:t>function </a:t>
            </a:r>
            <a:r>
              <a:rPr lang="en-US" dirty="0" err="1"/>
              <a:t>fnc</a:t>
            </a:r>
            <a:r>
              <a:rPr lang="en-US" dirty="0"/>
              <a:t>( ).  </a:t>
            </a:r>
            <a:r>
              <a:rPr lang="en-US" dirty="0" smtClean="0"/>
              <a:t>Function</a:t>
            </a:r>
            <a:endParaRPr lang="en-US" dirty="0"/>
          </a:p>
          <a:p>
            <a:r>
              <a:rPr lang="en-US" dirty="0" err="1"/>
              <a:t>fnc</a:t>
            </a:r>
            <a:r>
              <a:rPr lang="en-US" dirty="0"/>
              <a:t>( ) encounters a situation that it cannot handle.</a:t>
            </a:r>
          </a:p>
          <a:p>
            <a:r>
              <a:rPr lang="en-US" dirty="0"/>
              <a:t>The </a:t>
            </a:r>
            <a:r>
              <a:rPr lang="en-US" dirty="0" smtClean="0"/>
              <a:t>function </a:t>
            </a:r>
            <a:r>
              <a:rPr lang="en-US" dirty="0" err="1"/>
              <a:t>fnc</a:t>
            </a:r>
            <a:r>
              <a:rPr lang="en-US" dirty="0"/>
              <a:t>( ) is capable of detecting the </a:t>
            </a:r>
          </a:p>
          <a:p>
            <a:r>
              <a:rPr lang="en-US" dirty="0"/>
              <a:t>situation, but does not know anything about the </a:t>
            </a:r>
          </a:p>
          <a:p>
            <a:r>
              <a:rPr lang="en-US" dirty="0"/>
              <a:t>program in which it was imbedded, so does not </a:t>
            </a:r>
          </a:p>
          <a:p>
            <a:r>
              <a:rPr lang="en-US" dirty="0"/>
              <a:t>know how to handle it.</a:t>
            </a:r>
          </a:p>
          <a:p>
            <a:endParaRPr lang="en-US" dirty="0"/>
          </a:p>
          <a:p>
            <a:r>
              <a:rPr lang="en-US" dirty="0"/>
              <a:t>What should the </a:t>
            </a:r>
            <a:r>
              <a:rPr lang="en-US" dirty="0" smtClean="0"/>
              <a:t>function </a:t>
            </a:r>
            <a:r>
              <a:rPr lang="en-US" dirty="0"/>
              <a:t>do?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4"/>
          <p:cNvSpPr txBox="1">
            <a:spLocks noChangeArrowheads="1"/>
          </p:cNvSpPr>
          <p:nvPr/>
        </p:nvSpPr>
        <p:spPr bwMode="auto">
          <a:xfrm>
            <a:off x="1433513" y="1651000"/>
            <a:ext cx="6553200" cy="410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void </a:t>
            </a:r>
            <a:r>
              <a:rPr lang="en-US" sz="1800" dirty="0" smtClean="0"/>
              <a:t>function1 </a:t>
            </a:r>
            <a:r>
              <a:rPr lang="en-US" sz="1800" dirty="0"/>
              <a:t>( ) </a:t>
            </a:r>
          </a:p>
          <a:p>
            <a:pPr>
              <a:spcBef>
                <a:spcPct val="50000"/>
              </a:spcBef>
            </a:pPr>
            <a:r>
              <a:rPr lang="en-US" sz="1800" dirty="0"/>
              <a:t>{</a:t>
            </a:r>
          </a:p>
          <a:p>
            <a:pPr>
              <a:spcBef>
                <a:spcPct val="50000"/>
              </a:spcBef>
            </a:pPr>
            <a:r>
              <a:rPr lang="en-US" sz="1800" dirty="0"/>
              <a:t>   </a:t>
            </a:r>
            <a:r>
              <a:rPr lang="en-US" sz="1800" dirty="0" err="1" smtClean="0"/>
              <a:t>cout</a:t>
            </a:r>
            <a:r>
              <a:rPr lang="en-US" sz="1800" dirty="0" smtClean="0"/>
              <a:t> &lt;&lt; “Starting function </a:t>
            </a:r>
            <a:r>
              <a:rPr lang="en-US" sz="1800" dirty="0"/>
              <a:t>1 … </a:t>
            </a:r>
            <a:r>
              <a:rPr lang="en-US" sz="1800" dirty="0" smtClean="0"/>
              <a:t>”;</a:t>
            </a:r>
            <a:endParaRPr lang="en-US" sz="1800" dirty="0"/>
          </a:p>
          <a:p>
            <a:pPr>
              <a:spcBef>
                <a:spcPct val="50000"/>
              </a:spcBef>
            </a:pPr>
            <a:r>
              <a:rPr lang="en-US" sz="1800" dirty="0"/>
              <a:t>   </a:t>
            </a:r>
            <a:r>
              <a:rPr lang="en-US" sz="1800" dirty="0" smtClean="0"/>
              <a:t>system(“PAUSE”);</a:t>
            </a:r>
          </a:p>
          <a:p>
            <a:pPr>
              <a:spcBef>
                <a:spcPct val="50000"/>
              </a:spcBef>
            </a:pPr>
            <a:endParaRPr lang="en-US" sz="1800" dirty="0"/>
          </a:p>
          <a:p>
            <a:pPr>
              <a:spcBef>
                <a:spcPct val="50000"/>
              </a:spcBef>
            </a:pPr>
            <a:r>
              <a:rPr lang="en-US" sz="1800" dirty="0"/>
              <a:t>   </a:t>
            </a:r>
            <a:r>
              <a:rPr lang="en-US" sz="1800" dirty="0" err="1" smtClean="0"/>
              <a:t>cout</a:t>
            </a:r>
            <a:r>
              <a:rPr lang="en-US" sz="1800" dirty="0" smtClean="0"/>
              <a:t> &lt;&lt; calling function2“;</a:t>
            </a:r>
            <a:endParaRPr lang="en-US" sz="1800" dirty="0"/>
          </a:p>
          <a:p>
            <a:pPr>
              <a:spcBef>
                <a:spcPct val="50000"/>
              </a:spcBef>
            </a:pPr>
            <a:r>
              <a:rPr lang="en-US" sz="1800" dirty="0"/>
              <a:t>   </a:t>
            </a:r>
            <a:r>
              <a:rPr lang="en-US" sz="1800" dirty="0" smtClean="0"/>
              <a:t>function2( );</a:t>
            </a:r>
            <a:endParaRPr lang="en-US" sz="1800" dirty="0"/>
          </a:p>
          <a:p>
            <a:pPr>
              <a:spcBef>
                <a:spcPct val="50000"/>
              </a:spcBef>
            </a:pPr>
            <a:r>
              <a:rPr lang="en-US" sz="1800" dirty="0"/>
              <a:t>   </a:t>
            </a:r>
            <a:r>
              <a:rPr lang="en-US" sz="1800" dirty="0" err="1" smtClean="0"/>
              <a:t>cout</a:t>
            </a:r>
            <a:r>
              <a:rPr lang="en-US" sz="1800" dirty="0" smtClean="0"/>
              <a:t> &lt;&lt; “you won’t </a:t>
            </a:r>
            <a:r>
              <a:rPr lang="en-US" sz="1800" dirty="0"/>
              <a:t>see this message</a:t>
            </a:r>
            <a:r>
              <a:rPr lang="en-US" sz="1800" dirty="0" smtClean="0"/>
              <a:t>!”;</a:t>
            </a:r>
            <a:endParaRPr lang="en-US" sz="1800" dirty="0"/>
          </a:p>
          <a:p>
            <a:pPr>
              <a:spcBef>
                <a:spcPct val="50000"/>
              </a:spcBef>
            </a:pPr>
            <a:r>
              <a:rPr lang="en-US" sz="1800" dirty="0"/>
              <a:t>}</a:t>
            </a:r>
          </a:p>
          <a:p>
            <a:pPr>
              <a:spcBef>
                <a:spcPct val="50000"/>
              </a:spcBef>
            </a:pP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1314450" y="1957388"/>
            <a:ext cx="70866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void </a:t>
            </a:r>
            <a:r>
              <a:rPr lang="en-US" sz="1800" dirty="0" smtClean="0"/>
              <a:t>function2 </a:t>
            </a:r>
            <a:r>
              <a:rPr lang="en-US" sz="1800" dirty="0"/>
              <a:t>( </a:t>
            </a:r>
            <a:r>
              <a:rPr lang="en-US" sz="1800" dirty="0" smtClean="0"/>
              <a:t>)</a:t>
            </a:r>
            <a:endParaRPr lang="en-US" sz="1800" dirty="0"/>
          </a:p>
          <a:p>
            <a:pPr>
              <a:spcBef>
                <a:spcPct val="50000"/>
              </a:spcBef>
            </a:pPr>
            <a:r>
              <a:rPr lang="en-US" sz="1800" dirty="0"/>
              <a:t>{</a:t>
            </a:r>
          </a:p>
          <a:p>
            <a:pPr>
              <a:spcBef>
                <a:spcPct val="50000"/>
              </a:spcBef>
            </a:pPr>
            <a:r>
              <a:rPr lang="en-US" sz="1800" dirty="0"/>
              <a:t>   </a:t>
            </a:r>
            <a:r>
              <a:rPr lang="en-US" sz="1800" dirty="0" err="1" smtClean="0"/>
              <a:t>cout</a:t>
            </a:r>
            <a:r>
              <a:rPr lang="en-US" sz="1800" dirty="0" smtClean="0"/>
              <a:t> &lt;&lt; “Starting function2 </a:t>
            </a:r>
            <a:r>
              <a:rPr lang="en-US" sz="1800" dirty="0"/>
              <a:t>… </a:t>
            </a:r>
            <a:r>
              <a:rPr lang="en-US" sz="1800" dirty="0" smtClean="0"/>
              <a:t>“;</a:t>
            </a:r>
            <a:endParaRPr lang="en-US" sz="1800" dirty="0"/>
          </a:p>
          <a:p>
            <a:pPr>
              <a:spcBef>
                <a:spcPct val="50000"/>
              </a:spcBef>
            </a:pPr>
            <a:r>
              <a:rPr lang="en-US" sz="1800" dirty="0"/>
              <a:t>   </a:t>
            </a:r>
            <a:r>
              <a:rPr lang="en-US" sz="1800" dirty="0" smtClean="0"/>
              <a:t>system(“PAUSE”);</a:t>
            </a:r>
          </a:p>
          <a:p>
            <a:pPr>
              <a:spcBef>
                <a:spcPct val="50000"/>
              </a:spcBef>
            </a:pPr>
            <a:endParaRPr lang="en-US" sz="1800" dirty="0"/>
          </a:p>
          <a:p>
            <a:pPr>
              <a:spcBef>
                <a:spcPct val="50000"/>
              </a:spcBef>
            </a:pPr>
            <a:r>
              <a:rPr lang="en-US" sz="1800" dirty="0"/>
              <a:t>   </a:t>
            </a:r>
            <a:r>
              <a:rPr lang="en-US" sz="1800" dirty="0" err="1" smtClean="0"/>
              <a:t>cout</a:t>
            </a:r>
            <a:r>
              <a:rPr lang="en-US" sz="1800" dirty="0" smtClean="0"/>
              <a:t> &lt;&lt; “Calling function3“;</a:t>
            </a:r>
            <a:endParaRPr lang="en-US" sz="1800" dirty="0"/>
          </a:p>
          <a:p>
            <a:pPr>
              <a:spcBef>
                <a:spcPct val="50000"/>
              </a:spcBef>
            </a:pPr>
            <a:r>
              <a:rPr lang="en-US" sz="1800" dirty="0"/>
              <a:t>   </a:t>
            </a:r>
            <a:r>
              <a:rPr lang="en-US" sz="1800" dirty="0" smtClean="0"/>
              <a:t>function3 </a:t>
            </a:r>
            <a:r>
              <a:rPr lang="en-US" sz="1800" dirty="0"/>
              <a:t>( );</a:t>
            </a:r>
          </a:p>
          <a:p>
            <a:pPr>
              <a:spcBef>
                <a:spcPct val="50000"/>
              </a:spcBef>
            </a:pPr>
            <a:r>
              <a:rPr lang="en-US" sz="1800" dirty="0"/>
              <a:t>   </a:t>
            </a:r>
            <a:r>
              <a:rPr lang="en-US" sz="1800" dirty="0" err="1" smtClean="0"/>
              <a:t>cout</a:t>
            </a:r>
            <a:r>
              <a:rPr lang="en-US" sz="1800" dirty="0" smtClean="0"/>
              <a:t> &lt;&lt; “you won’t </a:t>
            </a:r>
            <a:r>
              <a:rPr lang="en-US" sz="1800" dirty="0"/>
              <a:t>see this message</a:t>
            </a:r>
            <a:r>
              <a:rPr lang="en-US" sz="1800" dirty="0" smtClean="0"/>
              <a:t>!”;</a:t>
            </a:r>
            <a:endParaRPr lang="en-US" sz="1800" dirty="0"/>
          </a:p>
          <a:p>
            <a:pPr>
              <a:spcBef>
                <a:spcPct val="50000"/>
              </a:spcBef>
            </a:pPr>
            <a:r>
              <a:rPr lang="en-US" sz="1800" dirty="0"/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1554163" y="2132013"/>
            <a:ext cx="6629400" cy="327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void </a:t>
            </a:r>
            <a:r>
              <a:rPr lang="en-US" sz="1800" dirty="0" smtClean="0"/>
              <a:t>function3 </a:t>
            </a:r>
            <a:r>
              <a:rPr lang="en-US" sz="1800" dirty="0"/>
              <a:t>( </a:t>
            </a:r>
            <a:r>
              <a:rPr lang="en-US" sz="1800" dirty="0" smtClean="0"/>
              <a:t>)</a:t>
            </a:r>
            <a:endParaRPr lang="en-US" sz="1800" dirty="0"/>
          </a:p>
          <a:p>
            <a:pPr>
              <a:spcBef>
                <a:spcPct val="50000"/>
              </a:spcBef>
            </a:pPr>
            <a:r>
              <a:rPr lang="en-US" sz="1800" dirty="0"/>
              <a:t>{</a:t>
            </a:r>
          </a:p>
          <a:p>
            <a:pPr>
              <a:spcBef>
                <a:spcPct val="50000"/>
              </a:spcBef>
            </a:pPr>
            <a:r>
              <a:rPr lang="en-US" sz="1800" dirty="0"/>
              <a:t>   </a:t>
            </a:r>
            <a:r>
              <a:rPr lang="en-US" sz="1800" dirty="0" err="1" smtClean="0"/>
              <a:t>cout</a:t>
            </a:r>
            <a:r>
              <a:rPr lang="en-US" sz="1800" dirty="0" smtClean="0"/>
              <a:t> &lt;&lt; “Starting Method3 </a:t>
            </a:r>
            <a:r>
              <a:rPr lang="en-US" sz="1800" dirty="0"/>
              <a:t>… press a </a:t>
            </a:r>
            <a:r>
              <a:rPr lang="en-US" sz="1800" dirty="0" smtClean="0"/>
              <a:t>key” &lt;&lt; </a:t>
            </a:r>
            <a:r>
              <a:rPr lang="en-US" sz="1800" dirty="0" err="1" smtClean="0"/>
              <a:t>endl</a:t>
            </a:r>
            <a:r>
              <a:rPr lang="en-US" sz="1800" dirty="0" smtClean="0"/>
              <a:t>;</a:t>
            </a:r>
            <a:endParaRPr lang="en-US" sz="1800" dirty="0"/>
          </a:p>
          <a:p>
            <a:pPr>
              <a:spcBef>
                <a:spcPct val="50000"/>
              </a:spcBef>
            </a:pPr>
            <a:r>
              <a:rPr lang="en-US" sz="1800" dirty="0"/>
              <a:t>   </a:t>
            </a:r>
            <a:r>
              <a:rPr lang="en-US" sz="1800" dirty="0" smtClean="0"/>
              <a:t>system(“PAUSE”);</a:t>
            </a:r>
          </a:p>
          <a:p>
            <a:pPr>
              <a:spcBef>
                <a:spcPct val="50000"/>
              </a:spcBef>
            </a:pPr>
            <a:endParaRPr lang="en-US" sz="1800" dirty="0"/>
          </a:p>
          <a:p>
            <a:pPr>
              <a:spcBef>
                <a:spcPct val="50000"/>
              </a:spcBef>
            </a:pPr>
            <a:r>
              <a:rPr lang="en-US" sz="1800" dirty="0"/>
              <a:t>   </a:t>
            </a:r>
            <a:r>
              <a:rPr lang="en-US" sz="1800" dirty="0" err="1" smtClean="0"/>
              <a:t>cout</a:t>
            </a:r>
            <a:r>
              <a:rPr lang="en-US" sz="1800" dirty="0" smtClean="0"/>
              <a:t> &lt;&lt; “Whoa baby” &lt;&lt; </a:t>
            </a:r>
            <a:r>
              <a:rPr lang="en-US" sz="1800" dirty="0" err="1" smtClean="0"/>
              <a:t>endl</a:t>
            </a:r>
            <a:r>
              <a:rPr lang="en-US" sz="1800" dirty="0" smtClean="0"/>
              <a:t>;</a:t>
            </a:r>
            <a:endParaRPr lang="en-US" sz="1800" dirty="0"/>
          </a:p>
          <a:p>
            <a:pPr>
              <a:spcBef>
                <a:spcPct val="50000"/>
              </a:spcBef>
            </a:pPr>
            <a:r>
              <a:rPr lang="en-US" sz="1800" dirty="0"/>
              <a:t>   throw </a:t>
            </a:r>
            <a:r>
              <a:rPr lang="en-US" sz="1800" dirty="0" smtClean="0"/>
              <a:t>(new Exception(“Thrown in function 3”) );</a:t>
            </a:r>
            <a:endParaRPr lang="en-US" sz="1800" dirty="0"/>
          </a:p>
          <a:p>
            <a:pPr>
              <a:spcBef>
                <a:spcPct val="50000"/>
              </a:spcBef>
            </a:pPr>
            <a:r>
              <a:rPr lang="en-US" sz="1800" dirty="0"/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4"/>
          <p:cNvSpPr txBox="1">
            <a:spLocks noChangeArrowheads="1"/>
          </p:cNvSpPr>
          <p:nvPr/>
        </p:nvSpPr>
        <p:spPr bwMode="auto">
          <a:xfrm>
            <a:off x="1219200" y="1905000"/>
            <a:ext cx="1752600" cy="2430463"/>
          </a:xfrm>
          <a:prstGeom prst="rect">
            <a:avLst/>
          </a:prstGeom>
          <a:solidFill>
            <a:srgbClr val="F6FCB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 smtClean="0">
                <a:solidFill>
                  <a:schemeClr val="bg2"/>
                </a:solidFill>
                <a:latin typeface="Times New Roman" pitchFamily="18" charset="0"/>
              </a:rPr>
              <a:t>main </a:t>
            </a:r>
            <a:r>
              <a:rPr lang="en-US" sz="1800" b="1" dirty="0">
                <a:solidFill>
                  <a:schemeClr val="bg2"/>
                </a:solidFill>
                <a:latin typeface="Times New Roman" pitchFamily="18" charset="0"/>
              </a:rPr>
              <a:t>( ) {</a:t>
            </a:r>
          </a:p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chemeClr val="bg2"/>
                </a:solidFill>
                <a:latin typeface="Times New Roman" pitchFamily="18" charset="0"/>
              </a:rPr>
              <a:t>   try {</a:t>
            </a:r>
          </a:p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chemeClr val="bg2"/>
                </a:solidFill>
                <a:latin typeface="Times New Roman" pitchFamily="18" charset="0"/>
              </a:rPr>
              <a:t>      </a:t>
            </a:r>
            <a:r>
              <a:rPr lang="en-US" sz="1800" b="1" dirty="0" smtClean="0">
                <a:solidFill>
                  <a:schemeClr val="bg2"/>
                </a:solidFill>
                <a:latin typeface="Times New Roman" pitchFamily="18" charset="0"/>
              </a:rPr>
              <a:t>function1</a:t>
            </a:r>
            <a:r>
              <a:rPr lang="en-US" sz="1800" b="1" dirty="0">
                <a:solidFill>
                  <a:schemeClr val="bg2"/>
                </a:solidFill>
                <a:latin typeface="Times New Roman" pitchFamily="18" charset="0"/>
              </a:rPr>
              <a:t>( );</a:t>
            </a:r>
          </a:p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chemeClr val="bg2"/>
                </a:solidFill>
                <a:latin typeface="Times New Roman" pitchFamily="18" charset="0"/>
              </a:rPr>
              <a:t>   }</a:t>
            </a:r>
          </a:p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chemeClr val="bg2"/>
                </a:solidFill>
                <a:latin typeface="Times New Roman" pitchFamily="18" charset="0"/>
              </a:rPr>
              <a:t>   catch { }</a:t>
            </a:r>
          </a:p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chemeClr val="bg2"/>
                </a:solidFill>
                <a:latin typeface="Times New Roman" pitchFamily="18" charset="0"/>
              </a:rPr>
              <a:t>. . .</a:t>
            </a:r>
          </a:p>
        </p:txBody>
      </p:sp>
      <p:sp>
        <p:nvSpPr>
          <p:cNvPr id="41987" name="Text Box 5"/>
          <p:cNvSpPr txBox="1">
            <a:spLocks noChangeArrowheads="1"/>
          </p:cNvSpPr>
          <p:nvPr/>
        </p:nvSpPr>
        <p:spPr bwMode="auto">
          <a:xfrm>
            <a:off x="3352800" y="2286000"/>
            <a:ext cx="2057400" cy="1192213"/>
          </a:xfrm>
          <a:prstGeom prst="rect">
            <a:avLst/>
          </a:prstGeom>
          <a:solidFill>
            <a:srgbClr val="F6FCB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chemeClr val="bg2"/>
                </a:solidFill>
                <a:latin typeface="Times New Roman" pitchFamily="18" charset="0"/>
              </a:rPr>
              <a:t>void </a:t>
            </a:r>
            <a:r>
              <a:rPr lang="en-US" sz="1800" b="1" dirty="0" smtClean="0">
                <a:solidFill>
                  <a:schemeClr val="bg2"/>
                </a:solidFill>
                <a:latin typeface="Times New Roman" pitchFamily="18" charset="0"/>
              </a:rPr>
              <a:t>function1 </a:t>
            </a:r>
            <a:r>
              <a:rPr lang="en-US" sz="1800" b="1" dirty="0">
                <a:solidFill>
                  <a:schemeClr val="bg2"/>
                </a:solidFill>
                <a:latin typeface="Times New Roman" pitchFamily="18" charset="0"/>
              </a:rPr>
              <a:t>( ) {</a:t>
            </a:r>
          </a:p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chemeClr val="bg2"/>
                </a:solidFill>
                <a:latin typeface="Times New Roman" pitchFamily="18" charset="0"/>
              </a:rPr>
              <a:t>   </a:t>
            </a:r>
            <a:r>
              <a:rPr lang="en-US" sz="1800" b="1" dirty="0" smtClean="0">
                <a:solidFill>
                  <a:schemeClr val="bg2"/>
                </a:solidFill>
                <a:latin typeface="Times New Roman" pitchFamily="18" charset="0"/>
              </a:rPr>
              <a:t>function2 </a:t>
            </a:r>
            <a:r>
              <a:rPr lang="en-US" sz="1800" b="1" dirty="0">
                <a:solidFill>
                  <a:schemeClr val="bg2"/>
                </a:solidFill>
                <a:latin typeface="Times New Roman" pitchFamily="18" charset="0"/>
              </a:rPr>
              <a:t>( )</a:t>
            </a:r>
          </a:p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chemeClr val="bg2"/>
                </a:solidFill>
                <a:latin typeface="Times New Roman" pitchFamily="18" charset="0"/>
              </a:rPr>
              <a:t>…</a:t>
            </a:r>
          </a:p>
        </p:txBody>
      </p:sp>
      <p:sp>
        <p:nvSpPr>
          <p:cNvPr id="41988" name="Text Box 6"/>
          <p:cNvSpPr txBox="1">
            <a:spLocks noChangeArrowheads="1"/>
          </p:cNvSpPr>
          <p:nvPr/>
        </p:nvSpPr>
        <p:spPr bwMode="auto">
          <a:xfrm>
            <a:off x="4495800" y="3810000"/>
            <a:ext cx="2057400" cy="1192213"/>
          </a:xfrm>
          <a:prstGeom prst="rect">
            <a:avLst/>
          </a:prstGeom>
          <a:solidFill>
            <a:srgbClr val="F6FCB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chemeClr val="bg2"/>
                </a:solidFill>
                <a:latin typeface="Times New Roman" pitchFamily="18" charset="0"/>
              </a:rPr>
              <a:t>void </a:t>
            </a:r>
            <a:r>
              <a:rPr lang="en-US" sz="1800" b="1" dirty="0" smtClean="0">
                <a:solidFill>
                  <a:schemeClr val="bg2"/>
                </a:solidFill>
                <a:latin typeface="Times New Roman" pitchFamily="18" charset="0"/>
              </a:rPr>
              <a:t>function2 </a:t>
            </a:r>
            <a:r>
              <a:rPr lang="en-US" sz="1800" b="1" dirty="0">
                <a:solidFill>
                  <a:schemeClr val="bg2"/>
                </a:solidFill>
                <a:latin typeface="Times New Roman" pitchFamily="18" charset="0"/>
              </a:rPr>
              <a:t>( ) {</a:t>
            </a:r>
          </a:p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chemeClr val="bg2"/>
                </a:solidFill>
                <a:latin typeface="Times New Roman" pitchFamily="18" charset="0"/>
              </a:rPr>
              <a:t>  </a:t>
            </a:r>
            <a:r>
              <a:rPr lang="en-US" sz="1800" b="1" dirty="0" smtClean="0">
                <a:solidFill>
                  <a:schemeClr val="bg2"/>
                </a:solidFill>
                <a:latin typeface="Times New Roman" pitchFamily="18" charset="0"/>
              </a:rPr>
              <a:t>function3( </a:t>
            </a:r>
            <a:r>
              <a:rPr lang="en-US" sz="1800" b="1" dirty="0">
                <a:solidFill>
                  <a:schemeClr val="bg2"/>
                </a:solidFill>
                <a:latin typeface="Times New Roman" pitchFamily="18" charset="0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chemeClr val="bg2"/>
                </a:solidFill>
                <a:latin typeface="Times New Roman" pitchFamily="18" charset="0"/>
              </a:rPr>
              <a:t>…</a:t>
            </a:r>
            <a:endParaRPr lang="en-US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41989" name="Text Box 7"/>
          <p:cNvSpPr txBox="1">
            <a:spLocks noChangeArrowheads="1"/>
          </p:cNvSpPr>
          <p:nvPr/>
        </p:nvSpPr>
        <p:spPr bwMode="auto">
          <a:xfrm>
            <a:off x="5410200" y="5257800"/>
            <a:ext cx="2514600" cy="1192213"/>
          </a:xfrm>
          <a:prstGeom prst="rect">
            <a:avLst/>
          </a:prstGeom>
          <a:solidFill>
            <a:srgbClr val="F6FCB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chemeClr val="bg2"/>
                </a:solidFill>
                <a:latin typeface="Times New Roman" pitchFamily="18" charset="0"/>
              </a:rPr>
              <a:t>void </a:t>
            </a:r>
            <a:r>
              <a:rPr lang="en-US" sz="1800" b="1" dirty="0" smtClean="0">
                <a:solidFill>
                  <a:schemeClr val="bg2"/>
                </a:solidFill>
                <a:latin typeface="Times New Roman" pitchFamily="18" charset="0"/>
              </a:rPr>
              <a:t>function3 </a:t>
            </a:r>
            <a:r>
              <a:rPr lang="en-US" sz="1800" b="1" dirty="0">
                <a:solidFill>
                  <a:schemeClr val="bg2"/>
                </a:solidFill>
                <a:latin typeface="Times New Roman" pitchFamily="18" charset="0"/>
              </a:rPr>
              <a:t>( ) {</a:t>
            </a:r>
          </a:p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chemeClr val="bg2"/>
                </a:solidFill>
                <a:latin typeface="Times New Roman" pitchFamily="18" charset="0"/>
              </a:rPr>
              <a:t>   throw </a:t>
            </a:r>
            <a:r>
              <a:rPr lang="en-US" sz="1800" b="1" dirty="0" smtClean="0">
                <a:solidFill>
                  <a:schemeClr val="bg2"/>
                </a:solidFill>
                <a:latin typeface="Times New Roman" pitchFamily="18" charset="0"/>
              </a:rPr>
              <a:t>exception;</a:t>
            </a:r>
            <a:endParaRPr lang="en-US" sz="1800" b="1" dirty="0">
              <a:solidFill>
                <a:schemeClr val="bg2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chemeClr val="bg2"/>
                </a:solidFill>
                <a:latin typeface="Times New Roman" pitchFamily="18" charset="0"/>
              </a:rPr>
              <a:t>. . .</a:t>
            </a:r>
          </a:p>
        </p:txBody>
      </p:sp>
      <p:sp>
        <p:nvSpPr>
          <p:cNvPr id="130059" name="Text Box 11"/>
          <p:cNvSpPr txBox="1">
            <a:spLocks noChangeArrowheads="1"/>
          </p:cNvSpPr>
          <p:nvPr/>
        </p:nvSpPr>
        <p:spPr bwMode="auto">
          <a:xfrm>
            <a:off x="6019800" y="5943600"/>
            <a:ext cx="1066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chemeClr val="hlink"/>
                </a:solidFill>
                <a:latin typeface="Times New Roman" pitchFamily="18" charset="0"/>
              </a:rPr>
              <a:t>exception</a:t>
            </a:r>
          </a:p>
        </p:txBody>
      </p:sp>
      <p:sp>
        <p:nvSpPr>
          <p:cNvPr id="41991" name="Text Box 14"/>
          <p:cNvSpPr txBox="1">
            <a:spLocks noChangeArrowheads="1"/>
          </p:cNvSpPr>
          <p:nvPr/>
        </p:nvSpPr>
        <p:spPr bwMode="auto">
          <a:xfrm>
            <a:off x="7315200" y="16764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Times New Roman" pitchFamily="18" charset="0"/>
              </a:rPr>
              <a:t>Stack</a:t>
            </a:r>
          </a:p>
        </p:txBody>
      </p:sp>
      <p:sp>
        <p:nvSpPr>
          <p:cNvPr id="130063" name="Text Box 15"/>
          <p:cNvSpPr txBox="1">
            <a:spLocks noChangeArrowheads="1"/>
          </p:cNvSpPr>
          <p:nvPr/>
        </p:nvSpPr>
        <p:spPr bwMode="auto">
          <a:xfrm>
            <a:off x="7086600" y="32766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Times New Roman" pitchFamily="18" charset="0"/>
              </a:rPr>
              <a:t>rtn address</a:t>
            </a:r>
            <a:r>
              <a:rPr lang="en-US" sz="1800" i="1">
                <a:latin typeface="Times New Roman" pitchFamily="18" charset="0"/>
              </a:rPr>
              <a:t>m</a:t>
            </a:r>
          </a:p>
        </p:txBody>
      </p:sp>
      <p:sp>
        <p:nvSpPr>
          <p:cNvPr id="130064" name="Text Box 16"/>
          <p:cNvSpPr txBox="1">
            <a:spLocks noChangeArrowheads="1"/>
          </p:cNvSpPr>
          <p:nvPr/>
        </p:nvSpPr>
        <p:spPr bwMode="auto">
          <a:xfrm>
            <a:off x="7086600" y="28956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Times New Roman" pitchFamily="18" charset="0"/>
              </a:rPr>
              <a:t>rtn address1</a:t>
            </a:r>
          </a:p>
        </p:txBody>
      </p:sp>
      <p:sp>
        <p:nvSpPr>
          <p:cNvPr id="130065" name="Text Box 17"/>
          <p:cNvSpPr txBox="1">
            <a:spLocks noChangeArrowheads="1"/>
          </p:cNvSpPr>
          <p:nvPr/>
        </p:nvSpPr>
        <p:spPr bwMode="auto">
          <a:xfrm>
            <a:off x="7086600" y="25146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Times New Roman" pitchFamily="18" charset="0"/>
              </a:rPr>
              <a:t>rtn address2</a:t>
            </a:r>
          </a:p>
        </p:txBody>
      </p:sp>
      <p:cxnSp>
        <p:nvCxnSpPr>
          <p:cNvPr id="130069" name="AutoShape 21"/>
          <p:cNvCxnSpPr>
            <a:cxnSpLocks noChangeShapeType="1"/>
            <a:stCxn id="41996" idx="1"/>
          </p:cNvCxnSpPr>
          <p:nvPr/>
        </p:nvCxnSpPr>
        <p:spPr bwMode="auto">
          <a:xfrm rot="10800000">
            <a:off x="4953000" y="4724400"/>
            <a:ext cx="762000" cy="1333500"/>
          </a:xfrm>
          <a:prstGeom prst="curvedConnector2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</p:spPr>
      </p:cxnSp>
      <p:sp>
        <p:nvSpPr>
          <p:cNvPr id="41996" name="Rectangle 23"/>
          <p:cNvSpPr>
            <a:spLocks noChangeArrowheads="1"/>
          </p:cNvSpPr>
          <p:nvPr/>
        </p:nvSpPr>
        <p:spPr bwMode="auto">
          <a:xfrm>
            <a:off x="5715000" y="6019800"/>
            <a:ext cx="152400" cy="76200"/>
          </a:xfrm>
          <a:prstGeom prst="rect">
            <a:avLst/>
          </a:prstGeom>
          <a:solidFill>
            <a:srgbClr val="F6FCB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30073" name="AutoShape 25"/>
          <p:cNvCxnSpPr>
            <a:cxnSpLocks noChangeShapeType="1"/>
          </p:cNvCxnSpPr>
          <p:nvPr/>
        </p:nvCxnSpPr>
        <p:spPr bwMode="auto">
          <a:xfrm rot="10800000">
            <a:off x="3848100" y="3276600"/>
            <a:ext cx="1028700" cy="1409700"/>
          </a:xfrm>
          <a:prstGeom prst="curvedConnector2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</p:spPr>
      </p:cxnSp>
      <p:cxnSp>
        <p:nvCxnSpPr>
          <p:cNvPr id="130075" name="AutoShape 27"/>
          <p:cNvCxnSpPr>
            <a:cxnSpLocks noChangeShapeType="1"/>
          </p:cNvCxnSpPr>
          <p:nvPr/>
        </p:nvCxnSpPr>
        <p:spPr bwMode="auto">
          <a:xfrm rot="10800000">
            <a:off x="1828800" y="3200400"/>
            <a:ext cx="1905000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130077" name="AutoShape 29"/>
          <p:cNvSpPr>
            <a:spLocks noChangeArrowheads="1"/>
          </p:cNvSpPr>
          <p:nvPr/>
        </p:nvSpPr>
        <p:spPr bwMode="auto">
          <a:xfrm>
            <a:off x="781050" y="1863725"/>
            <a:ext cx="407988" cy="395288"/>
          </a:xfrm>
          <a:custGeom>
            <a:avLst/>
            <a:gdLst>
              <a:gd name="T0" fmla="*/ 2062003850 w 21600"/>
              <a:gd name="T1" fmla="*/ 0 h 21600"/>
              <a:gd name="T2" fmla="*/ 0 w 21600"/>
              <a:gd name="T3" fmla="*/ 1211331529 h 21600"/>
              <a:gd name="T4" fmla="*/ 2062003850 w 21600"/>
              <a:gd name="T5" fmla="*/ 2147483647 h 21600"/>
              <a:gd name="T6" fmla="*/ 2147483647 w 21600"/>
              <a:gd name="T7" fmla="*/ 121133152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0078" name="Text Box 30"/>
          <p:cNvSpPr txBox="1">
            <a:spLocks noChangeArrowheads="1"/>
          </p:cNvSpPr>
          <p:nvPr/>
        </p:nvSpPr>
        <p:spPr bwMode="auto">
          <a:xfrm>
            <a:off x="4522788" y="4559300"/>
            <a:ext cx="976312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hlink"/>
                </a:solidFill>
                <a:latin typeface="Times New Roman" pitchFamily="18" charset="0"/>
              </a:rPr>
              <a:t>exception</a:t>
            </a:r>
          </a:p>
        </p:txBody>
      </p:sp>
      <p:sp>
        <p:nvSpPr>
          <p:cNvPr id="130079" name="Text Box 31"/>
          <p:cNvSpPr txBox="1">
            <a:spLocks noChangeArrowheads="1"/>
          </p:cNvSpPr>
          <p:nvPr/>
        </p:nvSpPr>
        <p:spPr bwMode="auto">
          <a:xfrm>
            <a:off x="3092450" y="3195638"/>
            <a:ext cx="976313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hlink"/>
                </a:solidFill>
                <a:latin typeface="Times New Roman" pitchFamily="18" charset="0"/>
              </a:rPr>
              <a:t>exception</a:t>
            </a:r>
          </a:p>
        </p:txBody>
      </p:sp>
      <p:sp>
        <p:nvSpPr>
          <p:cNvPr id="130080" name="Text Box 32"/>
          <p:cNvSpPr txBox="1">
            <a:spLocks noChangeArrowheads="1"/>
          </p:cNvSpPr>
          <p:nvPr/>
        </p:nvSpPr>
        <p:spPr bwMode="auto">
          <a:xfrm>
            <a:off x="688975" y="4419600"/>
            <a:ext cx="3151188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CCCCFF"/>
                </a:solidFill>
              </a:rPr>
              <a:t>Now find the right catch block!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50821E-6 L -2.77778E-6 0.12677 " pathEditMode="relative" ptsTypes="AA">
                                      <p:cBhvr>
                                        <p:cTn id="6" dur="2000" fill="hold"/>
                                        <p:tgtEl>
                                          <p:spTgt spid="130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0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0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.12677 C 0.0085 0.14504 0.01979 0.15337 0.03489 0.1573 C 0.04583 0.15615 0.05451 0.15337 0.06493 0.15083 C 0.06892 0.1499 0.07309 0.14944 0.07708 0.14759 C 0.07951 0.14643 0.0842 0.14435 0.0842 0.14435 C 0.0967 0.12839 0.08021 0.14828 0.09149 0.1381 C 0.09652 0.13371 0.1 0.12769 0.1059 0.12515 C 0.11024 0.11937 0.11545 0.11844 0.12048 0.11405 C 0.12291 0.11196 0.1276 0.10757 0.1276 0.10757 C 0.1342 0.09415 0.12552 0.10942 0.13368 0.10109 C 0.13646 0.09832 0.13819 0.09392 0.14097 0.09138 C 0.14791 0.0849 0.15503 0.07889 0.1625 0.0738 C 0.16371 0.07287 0.1651 0.07171 0.16614 0.07056 C 0.16753 0.06917 0.16823 0.06686 0.16979 0.0657 C 0.17135 0.06454 0.17812 0.062 0.18073 0.06107 C 0.19982 0.06223 0.21354 0.06732 0.23246 0.06732 " pathEditMode="relative" ptsTypes="fffffffffffffffA">
                                      <p:cBhvr>
                                        <p:cTn id="16" dur="2000" fill="hold"/>
                                        <p:tgtEl>
                                          <p:spTgt spid="130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246 0.06732 L 0.23125 0.1332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0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0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0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125 0.13325 C 0.23195 0.14481 0.23177 0.1654 0.23733 0.1765 C 0.24167 0.18506 0.24584 0.1927 0.25052 0.20056 C 0.25226 0.20357 0.2533 0.2075 0.25538 0.21028 C 0.25781 0.21352 0.26077 0.21606 0.26268 0.21999 C 0.2658 0.22647 0.26979 0.23318 0.27465 0.23757 C 0.27934 0.24683 0.2941 0.25955 0.30243 0.26325 C 0.31285 0.27296 0.32761 0.27482 0.33976 0.27759 C 0.35243 0.28337 0.35104 0.28245 0.36736 0.28245 " pathEditMode="relative" ptsTypes="ffffffffA">
                                      <p:cBhvr>
                                        <p:cTn id="30" dur="2000" fill="hold"/>
                                        <p:tgtEl>
                                          <p:spTgt spid="130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736 0.28244 L 0.36632 0.33865 " pathEditMode="relative" ptsTypes="AA">
                                      <p:cBhvr>
                                        <p:cTn id="34" dur="2000" fill="hold"/>
                                        <p:tgtEl>
                                          <p:spTgt spid="130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0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0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632 0.33866 C 0.36666 0.36225 0.36684 0.38562 0.36753 0.40921 C 0.36771 0.41453 0.36996 0.4224 0.37118 0.42702 C 0.37257 0.43281 0.37361 0.44299 0.37604 0.44784 C 0.3842 0.46427 0.40156 0.47606 0.41458 0.48485 C 0.42639 0.49272 0.43871 0.49619 0.45191 0.49758 C 0.45833 0.49827 0.4691 0.4911 0.47118 0.4992 C 0.47708 0.52256 0.47118 0.54847 0.47118 0.57299 " pathEditMode="relative" ptsTypes="fffffffA">
                                      <p:cBhvr>
                                        <p:cTn id="44" dur="2000" fill="hold"/>
                                        <p:tgtEl>
                                          <p:spTgt spid="130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30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300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30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30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0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-0.02465 0.00231 -0.05277 0.00023 -0.07708 -0.00809 C -0.08472 -0.01457 -0.0875 -0.01943 -0.09635 -0.02244 C -0.10173 -0.02799 -0.1085 -0.04048 -0.11441 -0.04326 C -0.11892 -0.05228 -0.12569 -0.05806 -0.13142 -0.06569 C -0.13576 -0.07148 -0.13889 -0.07842 -0.14218 -0.08512 C -0.14548 -0.09183 -0.15225 -0.10317 -0.15416 -0.1108 C -0.15694 -0.1219 -0.15885 -0.13463 -0.16389 -0.14434 C -0.16527 -0.15128 -0.16614 -0.15845 -0.16753 -0.16539 C -0.1684 -0.17765 -0.16996 -0.18991 -0.16996 -0.20217 " pathEditMode="relative" ptsTypes="fffffffffA">
                                      <p:cBhvr>
                                        <p:cTn id="64" dur="2000" fill="hold"/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300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30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30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0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-0.01007 -0.01342 -0.02275 -0.0229 -0.03612 -0.02892 C -0.0382 -0.031 -0.04028 -0.03285 -0.04219 -0.03539 C -0.04323 -0.03678 -0.0382 -0.0303 -0.03855 -0.03215 C -0.04028 -0.04141 -0.04237 -0.04118 -0.04705 -0.04326 C -0.04792 -0.04488 -0.04896 -0.04626 -0.04948 -0.04811 C -0.0507 -0.05228 -0.05052 -0.05714 -0.05191 -0.06107 C -0.0573 -0.07587 -0.06198 -0.09137 -0.06754 -0.10595 C -0.07014 -0.11265 -0.07032 -0.1189 -0.07362 -0.12514 C -0.07778 -0.14342 -0.08368 -0.15984 -0.09046 -0.1765 C -0.09271 -0.18205 -0.09827 -0.18968 -0.1 -0.19593 C -0.10035 -0.19755 -0.10052 -0.19917 -0.10122 -0.20056 C -0.10539 -0.20865 -0.10712 -0.20958 -0.10973 -0.21999 C -0.11233 -0.23063 -0.11216 -0.22137 -0.11216 -0.22646 " pathEditMode="relative" ptsTypes="fffffffffffffA">
                                      <p:cBhvr>
                                        <p:cTn id="81" dur="2000" fill="hold"/>
                                        <p:tgtEl>
                                          <p:spTgt spid="130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300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30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30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0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-0.0118 -0.0118 -0.02586 -0.02175 -0.03975 -0.0273 C -0.04461 -0.02938 -0.04948 -0.03169 -0.05434 -0.03377 C -0.05816 -0.03539 -0.06632 -0.03701 -0.06632 -0.03701 C -0.07569 -0.03539 -0.08472 -0.03516 -0.09409 -0.0384 C -0.09774 -0.03979 -0.10121 -0.04164 -0.10486 -0.04326 C -0.10607 -0.04372 -0.1085 -0.04488 -0.1085 -0.04488 C -0.16423 -0.04326 -0.14548 -0.04326 -0.1651 -0.04326 " pathEditMode="relative" ptsTypes="fffffffA">
                                      <p:cBhvr>
                                        <p:cTn id="100" dur="2000" fill="hold"/>
                                        <p:tgtEl>
                                          <p:spTgt spid="130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9" grpId="0" autoUpdateAnimBg="0"/>
      <p:bldP spid="130059" grpId="1"/>
      <p:bldP spid="130059" grpId="2"/>
      <p:bldP spid="130063" grpId="0" autoUpdateAnimBg="0"/>
      <p:bldP spid="130063" grpId="1"/>
      <p:bldP spid="130064" grpId="0" autoUpdateAnimBg="0"/>
      <p:bldP spid="130064" grpId="1"/>
      <p:bldP spid="130065" grpId="0" autoUpdateAnimBg="0"/>
      <p:bldP spid="130065" grpId="1"/>
      <p:bldP spid="130077" grpId="0" animBg="1"/>
      <p:bldP spid="130077" grpId="1" animBg="1"/>
      <p:bldP spid="130077" grpId="2" animBg="1"/>
      <p:bldP spid="130077" grpId="3" animBg="1"/>
      <p:bldP spid="130077" grpId="4" animBg="1"/>
      <p:bldP spid="130077" grpId="5" animBg="1"/>
      <p:bldP spid="130077" grpId="6" animBg="1"/>
      <p:bldP spid="130078" grpId="0"/>
      <p:bldP spid="130078" grpId="1"/>
      <p:bldP spid="130078" grpId="2"/>
      <p:bldP spid="130079" grpId="0"/>
      <p:bldP spid="130079" grpId="1"/>
      <p:bldP spid="13008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5150" y="1152525"/>
            <a:ext cx="29145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Stream Exceptions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33550" y="1962150"/>
            <a:ext cx="593624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As you have seen, failing I/O operations do not</a:t>
            </a:r>
          </a:p>
          <a:p>
            <a:r>
              <a:rPr lang="en-US" sz="2000" dirty="0" smtClean="0"/>
              <a:t>automatically generate exceptions. However, if </a:t>
            </a:r>
          </a:p>
          <a:p>
            <a:r>
              <a:rPr lang="en-US" sz="2000" dirty="0" smtClean="0"/>
              <a:t>want to use exceptions to handle I/O problems</a:t>
            </a:r>
          </a:p>
          <a:p>
            <a:r>
              <a:rPr lang="en-US" sz="2000" dirty="0" smtClean="0"/>
              <a:t>You can write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279329" y="3853160"/>
            <a:ext cx="65662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cout.exceptions</a:t>
            </a:r>
            <a:r>
              <a:rPr lang="en-US" sz="2000" dirty="0" smtClean="0"/>
              <a:t>(</a:t>
            </a:r>
            <a:r>
              <a:rPr lang="en-US" sz="2000" dirty="0" err="1" smtClean="0"/>
              <a:t>ios_base</a:t>
            </a:r>
            <a:r>
              <a:rPr lang="en-US" sz="2000" dirty="0" smtClean="0"/>
              <a:t>::</a:t>
            </a:r>
            <a:r>
              <a:rPr lang="en-US" sz="2000" dirty="0" err="1" smtClean="0"/>
              <a:t>badbit</a:t>
            </a:r>
            <a:r>
              <a:rPr lang="en-US" sz="2000" dirty="0" smtClean="0"/>
              <a:t> | </a:t>
            </a:r>
            <a:r>
              <a:rPr lang="en-US" sz="2000" dirty="0" err="1" smtClean="0"/>
              <a:t>ios_base</a:t>
            </a:r>
            <a:r>
              <a:rPr lang="en-US" sz="2000" dirty="0" smtClean="0"/>
              <a:t>::</a:t>
            </a:r>
            <a:r>
              <a:rPr lang="en-US" sz="2000" dirty="0" err="1" smtClean="0"/>
              <a:t>failbit</a:t>
            </a:r>
            <a:r>
              <a:rPr lang="en-US" sz="2000" dirty="0" smtClean="0"/>
              <a:t>);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733550" y="4804201"/>
            <a:ext cx="60083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This will cause an exception to be thrown if the</a:t>
            </a:r>
          </a:p>
          <a:p>
            <a:r>
              <a:rPr lang="en-US" sz="2000" dirty="0" smtClean="0"/>
              <a:t>stream state changes to fail or bad.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06829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119188" y="990600"/>
            <a:ext cx="7008650" cy="34163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dirty="0"/>
              <a:t>The </a:t>
            </a:r>
            <a:r>
              <a:rPr lang="en-US" dirty="0" smtClean="0"/>
              <a:t>function </a:t>
            </a:r>
            <a:r>
              <a:rPr lang="en-US" dirty="0"/>
              <a:t>has several choices:</a:t>
            </a:r>
          </a:p>
          <a:p>
            <a:endParaRPr lang="en-US" dirty="0"/>
          </a:p>
          <a:p>
            <a:r>
              <a:rPr lang="en-US" dirty="0"/>
              <a:t>	It can terminate the program.</a:t>
            </a:r>
          </a:p>
          <a:p>
            <a:endParaRPr lang="en-US" dirty="0"/>
          </a:p>
          <a:p>
            <a:r>
              <a:rPr lang="en-US" dirty="0"/>
              <a:t>	This could be very bad in a program that </a:t>
            </a:r>
          </a:p>
          <a:p>
            <a:r>
              <a:rPr lang="en-US" dirty="0"/>
              <a:t>	cannot afford to crash. It can leave the</a:t>
            </a:r>
          </a:p>
          <a:p>
            <a:r>
              <a:rPr lang="en-US" dirty="0"/>
              <a:t>	state of the data used in the program in</a:t>
            </a:r>
          </a:p>
          <a:p>
            <a:r>
              <a:rPr lang="en-US" dirty="0"/>
              <a:t>	a complete mess, or otherwise cause </a:t>
            </a:r>
          </a:p>
          <a:p>
            <a:r>
              <a:rPr lang="en-US" dirty="0"/>
              <a:t>         serious harm.</a:t>
            </a:r>
          </a:p>
        </p:txBody>
      </p:sp>
      <p:pic>
        <p:nvPicPr>
          <p:cNvPr id="6147" name="Picture 3" descr="WB02258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0863" y="1846263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1598486" y="4732338"/>
            <a:ext cx="6590266" cy="120032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800" dirty="0"/>
              <a:t>Rule of thumb: </a:t>
            </a:r>
            <a:r>
              <a:rPr lang="en-US" sz="1800" dirty="0" smtClean="0"/>
              <a:t>functions </a:t>
            </a:r>
            <a:r>
              <a:rPr lang="en-US" sz="1800" dirty="0"/>
              <a:t>should not terminate the program</a:t>
            </a:r>
            <a:r>
              <a:rPr lang="en-US" sz="1800" dirty="0" smtClean="0"/>
              <a:t>!</a:t>
            </a:r>
          </a:p>
          <a:p>
            <a:r>
              <a:rPr lang="en-US" sz="1800" dirty="0" smtClean="0"/>
              <a:t>Would you want to be on a spacecraft when a method</a:t>
            </a:r>
          </a:p>
          <a:p>
            <a:r>
              <a:rPr lang="en-US" sz="1800" dirty="0" smtClean="0"/>
              <a:t>calculating your re-entry path caused the navigational</a:t>
            </a:r>
          </a:p>
          <a:p>
            <a:r>
              <a:rPr lang="en-US" sz="1800" dirty="0" smtClean="0"/>
              <a:t>program to terminate?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131888" y="1068388"/>
            <a:ext cx="6933308" cy="415498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dirty="0"/>
              <a:t>	It can return an error value.</a:t>
            </a:r>
          </a:p>
          <a:p>
            <a:endParaRPr lang="en-US" dirty="0"/>
          </a:p>
          <a:p>
            <a:r>
              <a:rPr lang="en-US" dirty="0"/>
              <a:t>	Two problems occur with this approach.</a:t>
            </a:r>
          </a:p>
          <a:p>
            <a:endParaRPr lang="en-US" dirty="0"/>
          </a:p>
          <a:p>
            <a:r>
              <a:rPr lang="en-US" dirty="0"/>
              <a:t>	1. The </a:t>
            </a:r>
            <a:r>
              <a:rPr lang="en-US" dirty="0" smtClean="0"/>
              <a:t>function </a:t>
            </a:r>
            <a:r>
              <a:rPr lang="en-US" dirty="0"/>
              <a:t>may already return </a:t>
            </a:r>
            <a:r>
              <a:rPr lang="en-US" dirty="0" smtClean="0"/>
              <a:t>valid</a:t>
            </a:r>
            <a:endParaRPr lang="en-US" dirty="0"/>
          </a:p>
          <a:p>
            <a:r>
              <a:rPr lang="en-US" dirty="0"/>
              <a:t>	     data </a:t>
            </a:r>
            <a:r>
              <a:rPr lang="en-US" dirty="0" smtClean="0"/>
              <a:t>values, </a:t>
            </a:r>
            <a:r>
              <a:rPr lang="en-US" dirty="0"/>
              <a:t>and </a:t>
            </a:r>
            <a:r>
              <a:rPr lang="en-US" dirty="0" smtClean="0"/>
              <a:t>an invalid </a:t>
            </a:r>
            <a:r>
              <a:rPr lang="en-US" dirty="0"/>
              <a:t>value does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   not exist </a:t>
            </a:r>
            <a:r>
              <a:rPr lang="en-US" dirty="0"/>
              <a:t>to signal an error.</a:t>
            </a:r>
          </a:p>
          <a:p>
            <a:endParaRPr lang="en-US" dirty="0"/>
          </a:p>
          <a:p>
            <a:r>
              <a:rPr lang="en-US" dirty="0"/>
              <a:t>	2. If an error code is returned, then the</a:t>
            </a:r>
          </a:p>
          <a:p>
            <a:r>
              <a:rPr lang="en-US" dirty="0"/>
              <a:t>	    checking of return values at all levels</a:t>
            </a:r>
          </a:p>
          <a:p>
            <a:r>
              <a:rPr lang="en-US" dirty="0"/>
              <a:t>	    of the program becomes very tedious.</a:t>
            </a:r>
          </a:p>
        </p:txBody>
      </p:sp>
      <p:pic>
        <p:nvPicPr>
          <p:cNvPr id="7171" name="Picture 3" descr="WB02258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6888" y="1187450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1465263" y="5680075"/>
            <a:ext cx="6424612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800" dirty="0"/>
              <a:t>This is common behavior in C programs, where there is no</a:t>
            </a:r>
          </a:p>
          <a:p>
            <a:r>
              <a:rPr lang="en-US" sz="1800" dirty="0"/>
              <a:t>built-in exception handling. It can create “spaghetti” code.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308100" y="1946275"/>
            <a:ext cx="7419019" cy="267765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dirty="0"/>
              <a:t>	It can return some value, but leave the</a:t>
            </a:r>
          </a:p>
          <a:p>
            <a:r>
              <a:rPr lang="en-US" dirty="0"/>
              <a:t>            program in an error state.</a:t>
            </a:r>
          </a:p>
          <a:p>
            <a:endParaRPr lang="en-US" dirty="0"/>
          </a:p>
          <a:p>
            <a:r>
              <a:rPr lang="en-US" dirty="0"/>
              <a:t>	This may be the worst situation, since the</a:t>
            </a:r>
          </a:p>
          <a:p>
            <a:r>
              <a:rPr lang="en-US" dirty="0"/>
              <a:t>          user does not know that an error occurred.</a:t>
            </a:r>
          </a:p>
          <a:p>
            <a:r>
              <a:rPr lang="en-US" dirty="0"/>
              <a:t>	Meanwhile, the program has done something</a:t>
            </a:r>
          </a:p>
          <a:p>
            <a:r>
              <a:rPr lang="en-US" dirty="0"/>
              <a:t>	wrong and no one knows.</a:t>
            </a:r>
          </a:p>
        </p:txBody>
      </p:sp>
      <p:pic>
        <p:nvPicPr>
          <p:cNvPr id="8195" name="Picture 3" descr="WB02258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5963" y="2084388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1362075" y="1789113"/>
            <a:ext cx="6697663" cy="3749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/>
              <a:t>The </a:t>
            </a:r>
            <a:r>
              <a:rPr lang="en-US" sz="2000" dirty="0" smtClean="0"/>
              <a:t>C++ exception </a:t>
            </a:r>
            <a:r>
              <a:rPr lang="en-US" sz="2000" dirty="0"/>
              <a:t>mechanism is meant to handle </a:t>
            </a:r>
          </a:p>
          <a:p>
            <a:r>
              <a:rPr lang="en-US" sz="2000" dirty="0"/>
              <a:t>exceptional situations … that is, situations where</a:t>
            </a:r>
          </a:p>
          <a:p>
            <a:r>
              <a:rPr lang="en-US" sz="2000" dirty="0"/>
              <a:t>some part of the program could not do what it was </a:t>
            </a:r>
          </a:p>
          <a:p>
            <a:r>
              <a:rPr lang="en-US" sz="2000" dirty="0"/>
              <a:t>supposed to </a:t>
            </a:r>
            <a:r>
              <a:rPr lang="en-US" sz="2000" dirty="0" smtClean="0"/>
              <a:t>do for some reason.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The important idea </a:t>
            </a:r>
            <a:r>
              <a:rPr lang="en-US" sz="2000" dirty="0" smtClean="0"/>
              <a:t>in </a:t>
            </a:r>
            <a:r>
              <a:rPr lang="en-US" sz="2000" dirty="0"/>
              <a:t>exception handling is that</a:t>
            </a:r>
          </a:p>
          <a:p>
            <a:r>
              <a:rPr lang="en-US" sz="2000" dirty="0"/>
              <a:t>the code that discovers the exception condition is not</a:t>
            </a:r>
          </a:p>
          <a:p>
            <a:r>
              <a:rPr lang="en-US" sz="2000" dirty="0" smtClean="0"/>
              <a:t>necessarily </a:t>
            </a:r>
            <a:r>
              <a:rPr lang="en-US" sz="2000" dirty="0"/>
              <a:t>responsible for handling the exception.</a:t>
            </a:r>
          </a:p>
          <a:p>
            <a:r>
              <a:rPr lang="en-US" sz="2000" dirty="0"/>
              <a:t>It can push the exception up the through the sequence</a:t>
            </a:r>
          </a:p>
          <a:p>
            <a:r>
              <a:rPr lang="en-US" sz="2000" dirty="0"/>
              <a:t>of callers until it reaches a point where there is</a:t>
            </a:r>
          </a:p>
          <a:p>
            <a:r>
              <a:rPr lang="en-US" sz="2000" dirty="0"/>
              <a:t>sufficient information about the context in which the</a:t>
            </a:r>
          </a:p>
          <a:p>
            <a:r>
              <a:rPr lang="en-US" sz="2000" dirty="0"/>
              <a:t>program is running to resolve the problem.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5253" y="822751"/>
            <a:ext cx="51122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Well written functions are very</a:t>
            </a:r>
          </a:p>
          <a:p>
            <a:pPr algn="ctr"/>
            <a:r>
              <a:rPr lang="en-US" dirty="0" smtClean="0"/>
              <a:t>independent of surrounding code.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3457575" y="2590800"/>
            <a:ext cx="2143125" cy="2295525"/>
          </a:xfrm>
          <a:prstGeom prst="rect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21626" y="3360956"/>
            <a:ext cx="1015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bg2"/>
                </a:solidFill>
              </a:rPr>
              <a:t>Method</a:t>
            </a:r>
          </a:p>
          <a:p>
            <a:pPr algn="ctr"/>
            <a:r>
              <a:rPr lang="en-US" sz="1800" dirty="0" smtClean="0">
                <a:solidFill>
                  <a:schemeClr val="bg2"/>
                </a:solidFill>
              </a:rPr>
              <a:t>Work</a:t>
            </a: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5" name="Right Arrow 4"/>
          <p:cNvSpPr/>
          <p:nvPr/>
        </p:nvSpPr>
        <p:spPr bwMode="auto">
          <a:xfrm>
            <a:off x="2009775" y="3257550"/>
            <a:ext cx="1390650" cy="749737"/>
          </a:xfrm>
          <a:prstGeom prst="rightArrow">
            <a:avLst/>
          </a:prstGeom>
          <a:gradFill flip="none"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0"/>
            <a:tileRect r="-100000" b="-100000"/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05025" y="3401585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 bwMode="auto">
          <a:xfrm>
            <a:off x="5676900" y="3273177"/>
            <a:ext cx="1390650" cy="749737"/>
          </a:xfrm>
          <a:prstGeom prst="rightArrow">
            <a:avLst/>
          </a:prstGeom>
          <a:gradFill flip="none"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0"/>
            <a:tileRect r="-100000" b="-100000"/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72150" y="3417212"/>
            <a:ext cx="1120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output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72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Example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443038" y="1762125"/>
            <a:ext cx="1752600" cy="1014413"/>
          </a:xfrm>
          <a:prstGeom prst="rect">
            <a:avLst/>
          </a:prstGeom>
          <a:solidFill>
            <a:srgbClr val="CC99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493838" y="1839913"/>
            <a:ext cx="1055687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2"/>
                </a:solidFill>
              </a:rPr>
              <a:t>main ( )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565400" y="2676525"/>
            <a:ext cx="1828800" cy="1189038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2549525" y="2849563"/>
            <a:ext cx="189230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</a:rPr>
              <a:t>user interface</a:t>
            </a:r>
          </a:p>
          <a:p>
            <a:r>
              <a:rPr lang="en-US" sz="2000" dirty="0">
                <a:solidFill>
                  <a:schemeClr val="bg2"/>
                </a:solidFill>
              </a:rPr>
              <a:t>code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3722688" y="3525838"/>
            <a:ext cx="1763712" cy="1135062"/>
          </a:xfrm>
          <a:prstGeom prst="rect">
            <a:avLst/>
          </a:prstGeom>
          <a:solidFill>
            <a:srgbClr val="CCFFCC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3840163" y="3843338"/>
            <a:ext cx="1433512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2"/>
                </a:solidFill>
              </a:rPr>
              <a:t>calculation</a:t>
            </a:r>
          </a:p>
          <a:p>
            <a:r>
              <a:rPr lang="en-US" sz="2000">
                <a:solidFill>
                  <a:schemeClr val="bg2"/>
                </a:solidFill>
              </a:rPr>
              <a:t>code</a:t>
            </a:r>
          </a:p>
        </p:txBody>
      </p:sp>
      <p:sp>
        <p:nvSpPr>
          <p:cNvPr id="10249" name="Rectangle 10"/>
          <p:cNvSpPr>
            <a:spLocks noChangeArrowheads="1"/>
          </p:cNvSpPr>
          <p:nvPr/>
        </p:nvSpPr>
        <p:spPr bwMode="auto">
          <a:xfrm>
            <a:off x="4770438" y="4418013"/>
            <a:ext cx="1708150" cy="1211262"/>
          </a:xfrm>
          <a:prstGeom prst="rect">
            <a:avLst/>
          </a:prstGeom>
          <a:solidFill>
            <a:srgbClr val="FFCC0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0" name="Text Box 9"/>
          <p:cNvSpPr txBox="1">
            <a:spLocks noChangeArrowheads="1"/>
          </p:cNvSpPr>
          <p:nvPr/>
        </p:nvSpPr>
        <p:spPr bwMode="auto">
          <a:xfrm>
            <a:off x="4865688" y="4559300"/>
            <a:ext cx="1171575" cy="1006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2"/>
                </a:solidFill>
              </a:rPr>
              <a:t>file</a:t>
            </a:r>
          </a:p>
          <a:p>
            <a:r>
              <a:rPr lang="en-US" sz="2000">
                <a:solidFill>
                  <a:schemeClr val="bg2"/>
                </a:solidFill>
              </a:rPr>
              <a:t>manager</a:t>
            </a:r>
          </a:p>
          <a:p>
            <a:r>
              <a:rPr lang="en-US" sz="2000">
                <a:solidFill>
                  <a:schemeClr val="bg2"/>
                </a:solidFill>
              </a:rPr>
              <a:t>code</a:t>
            </a:r>
          </a:p>
        </p:txBody>
      </p:sp>
      <p:sp>
        <p:nvSpPr>
          <p:cNvPr id="10251" name="AutoShape 11"/>
          <p:cNvSpPr>
            <a:spLocks noChangeArrowheads="1"/>
          </p:cNvSpPr>
          <p:nvPr/>
        </p:nvSpPr>
        <p:spPr bwMode="auto">
          <a:xfrm>
            <a:off x="3040063" y="2093913"/>
            <a:ext cx="495300" cy="881062"/>
          </a:xfrm>
          <a:prstGeom prst="curvedLeftArrow">
            <a:avLst>
              <a:gd name="adj1" fmla="val 35577"/>
              <a:gd name="adj2" fmla="val 71154"/>
              <a:gd name="adj3" fmla="val 33333"/>
            </a:avLst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3532188" y="1863725"/>
            <a:ext cx="3011487" cy="8255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CCCCFF"/>
                </a:solidFill>
              </a:rPr>
              <a:t>start a dialogue with end user</a:t>
            </a:r>
          </a:p>
          <a:p>
            <a:r>
              <a:rPr lang="en-US" sz="1600">
                <a:solidFill>
                  <a:srgbClr val="CCCCFF"/>
                </a:solidFill>
              </a:rPr>
              <a:t>* get some data</a:t>
            </a:r>
          </a:p>
          <a:p>
            <a:r>
              <a:rPr lang="en-US" sz="1600">
                <a:solidFill>
                  <a:srgbClr val="CCCCFF"/>
                </a:solidFill>
              </a:rPr>
              <a:t>* get a file name</a:t>
            </a:r>
          </a:p>
        </p:txBody>
      </p:sp>
      <p:sp>
        <p:nvSpPr>
          <p:cNvPr id="10253" name="AutoShape 13"/>
          <p:cNvSpPr>
            <a:spLocks noChangeArrowheads="1"/>
          </p:cNvSpPr>
          <p:nvPr/>
        </p:nvSpPr>
        <p:spPr bwMode="auto">
          <a:xfrm>
            <a:off x="4327525" y="3084513"/>
            <a:ext cx="495300" cy="881062"/>
          </a:xfrm>
          <a:prstGeom prst="curvedLeftArrow">
            <a:avLst>
              <a:gd name="adj1" fmla="val 35577"/>
              <a:gd name="adj2" fmla="val 71154"/>
              <a:gd name="adj3" fmla="val 33333"/>
            </a:avLst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4787900" y="2711450"/>
            <a:ext cx="2082621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CCCCFF"/>
                </a:solidFill>
              </a:rPr>
              <a:t>call a </a:t>
            </a:r>
            <a:r>
              <a:rPr lang="en-US" sz="1600" dirty="0" smtClean="0">
                <a:solidFill>
                  <a:srgbClr val="CCCCFF"/>
                </a:solidFill>
              </a:rPr>
              <a:t>function </a:t>
            </a:r>
            <a:r>
              <a:rPr lang="en-US" sz="1600" dirty="0">
                <a:solidFill>
                  <a:srgbClr val="CCCCFF"/>
                </a:solidFill>
              </a:rPr>
              <a:t>to do</a:t>
            </a:r>
          </a:p>
          <a:p>
            <a:r>
              <a:rPr lang="en-US" sz="1600" dirty="0">
                <a:solidFill>
                  <a:srgbClr val="CCCCFF"/>
                </a:solidFill>
              </a:rPr>
              <a:t>some calculations</a:t>
            </a:r>
          </a:p>
          <a:p>
            <a:r>
              <a:rPr lang="en-US" sz="1600" dirty="0">
                <a:solidFill>
                  <a:srgbClr val="CCCCFF"/>
                </a:solidFill>
              </a:rPr>
              <a:t>with the data</a:t>
            </a:r>
          </a:p>
        </p:txBody>
      </p:sp>
      <p:sp>
        <p:nvSpPr>
          <p:cNvPr id="10255" name="AutoShape 15"/>
          <p:cNvSpPr>
            <a:spLocks noChangeArrowheads="1"/>
          </p:cNvSpPr>
          <p:nvPr/>
        </p:nvSpPr>
        <p:spPr bwMode="auto">
          <a:xfrm>
            <a:off x="5362575" y="4108450"/>
            <a:ext cx="495300" cy="881063"/>
          </a:xfrm>
          <a:prstGeom prst="curvedLeftArrow">
            <a:avLst>
              <a:gd name="adj1" fmla="val 35577"/>
              <a:gd name="adj2" fmla="val 71154"/>
              <a:gd name="adj3" fmla="val 33333"/>
            </a:avLst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5813425" y="3614738"/>
            <a:ext cx="1938338" cy="8255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CCCCFF"/>
                </a:solidFill>
              </a:rPr>
              <a:t>open a file and</a:t>
            </a:r>
          </a:p>
          <a:p>
            <a:r>
              <a:rPr lang="en-US" sz="1600">
                <a:solidFill>
                  <a:srgbClr val="CCCCFF"/>
                </a:solidFill>
              </a:rPr>
              <a:t>save the result</a:t>
            </a:r>
          </a:p>
          <a:p>
            <a:r>
              <a:rPr lang="en-US" sz="1600">
                <a:solidFill>
                  <a:srgbClr val="CCCCFF"/>
                </a:solidFill>
              </a:rPr>
              <a:t>of the calculations</a:t>
            </a: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2979738" y="4986338"/>
            <a:ext cx="1933543" cy="116955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This </a:t>
            </a:r>
            <a:r>
              <a:rPr lang="en-US" sz="1400" dirty="0" smtClean="0">
                <a:solidFill>
                  <a:schemeClr val="tx2"/>
                </a:solidFill>
              </a:rPr>
              <a:t>function </a:t>
            </a:r>
            <a:r>
              <a:rPr lang="en-US" sz="1400" dirty="0">
                <a:solidFill>
                  <a:schemeClr val="tx2"/>
                </a:solidFill>
              </a:rPr>
              <a:t>does</a:t>
            </a:r>
          </a:p>
          <a:p>
            <a:r>
              <a:rPr lang="en-US" sz="1400" dirty="0">
                <a:solidFill>
                  <a:schemeClr val="tx2"/>
                </a:solidFill>
              </a:rPr>
              <a:t>not know that any</a:t>
            </a:r>
          </a:p>
          <a:p>
            <a:r>
              <a:rPr lang="en-US" sz="1400" dirty="0">
                <a:solidFill>
                  <a:schemeClr val="tx2"/>
                </a:solidFill>
              </a:rPr>
              <a:t>calculations were</a:t>
            </a:r>
          </a:p>
          <a:p>
            <a:r>
              <a:rPr lang="en-US" sz="1400" dirty="0">
                <a:solidFill>
                  <a:schemeClr val="tx2"/>
                </a:solidFill>
              </a:rPr>
              <a:t>done or where the</a:t>
            </a:r>
          </a:p>
          <a:p>
            <a:r>
              <a:rPr lang="en-US" sz="1400" dirty="0">
                <a:solidFill>
                  <a:schemeClr val="tx2"/>
                </a:solidFill>
              </a:rPr>
              <a:t>file name came from.</a:t>
            </a: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1878013" y="4051300"/>
            <a:ext cx="1846980" cy="73866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CCFFCC"/>
                </a:solidFill>
              </a:rPr>
              <a:t>This </a:t>
            </a:r>
            <a:r>
              <a:rPr lang="en-US" sz="1400" dirty="0" smtClean="0">
                <a:solidFill>
                  <a:srgbClr val="CCFFCC"/>
                </a:solidFill>
              </a:rPr>
              <a:t>function </a:t>
            </a:r>
            <a:r>
              <a:rPr lang="en-US" sz="1400" dirty="0">
                <a:solidFill>
                  <a:srgbClr val="CCFFCC"/>
                </a:solidFill>
              </a:rPr>
              <a:t>knows</a:t>
            </a:r>
          </a:p>
          <a:p>
            <a:r>
              <a:rPr lang="en-US" sz="1400" dirty="0">
                <a:solidFill>
                  <a:srgbClr val="CCFFCC"/>
                </a:solidFill>
              </a:rPr>
              <a:t>nothing about files</a:t>
            </a:r>
          </a:p>
          <a:p>
            <a:r>
              <a:rPr lang="en-US" sz="1400" dirty="0">
                <a:solidFill>
                  <a:srgbClr val="CCFFCC"/>
                </a:solidFill>
              </a:rPr>
              <a:t>or filenames</a:t>
            </a: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11113" y="2849563"/>
            <a:ext cx="2611612" cy="95410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33CCFF"/>
                </a:solidFill>
              </a:rPr>
              <a:t>This </a:t>
            </a:r>
            <a:r>
              <a:rPr lang="en-US" sz="1400" dirty="0" smtClean="0">
                <a:solidFill>
                  <a:srgbClr val="33CCFF"/>
                </a:solidFill>
              </a:rPr>
              <a:t>function, </a:t>
            </a:r>
            <a:r>
              <a:rPr lang="en-US" sz="1400" dirty="0">
                <a:solidFill>
                  <a:srgbClr val="33CCFF"/>
                </a:solidFill>
              </a:rPr>
              <a:t>if it knew that</a:t>
            </a:r>
          </a:p>
          <a:p>
            <a:r>
              <a:rPr lang="en-US" sz="1400" dirty="0">
                <a:solidFill>
                  <a:srgbClr val="33CCFF"/>
                </a:solidFill>
              </a:rPr>
              <a:t>the filename was wrong,</a:t>
            </a:r>
          </a:p>
          <a:p>
            <a:r>
              <a:rPr lang="en-US" sz="1400" dirty="0">
                <a:solidFill>
                  <a:srgbClr val="33CCFF"/>
                </a:solidFill>
              </a:rPr>
              <a:t>could ask the user for a</a:t>
            </a:r>
          </a:p>
          <a:p>
            <a:r>
              <a:rPr lang="en-US" sz="1400" dirty="0">
                <a:solidFill>
                  <a:srgbClr val="33CCFF"/>
                </a:solidFill>
              </a:rPr>
              <a:t>different name.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ining">
  <a:themeElements>
    <a:clrScheme name="Train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CCFF"/>
      </a:accent1>
      <a:accent2>
        <a:srgbClr val="FFFF00"/>
      </a:accent2>
      <a:accent3>
        <a:srgbClr val="AAAAFF"/>
      </a:accent3>
      <a:accent4>
        <a:srgbClr val="DADADA"/>
      </a:accent4>
      <a:accent5>
        <a:srgbClr val="AAE2FF"/>
      </a:accent5>
      <a:accent6>
        <a:srgbClr val="E7E700"/>
      </a:accent6>
      <a:hlink>
        <a:srgbClr val="FF0033"/>
      </a:hlink>
      <a:folHlink>
        <a:srgbClr val="3366FF"/>
      </a:folHlink>
    </a:clrScheme>
    <a:fontScheme name="Training">
      <a:majorFont>
        <a:latin typeface="Tahoma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Train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CCFF"/>
        </a:accent1>
        <a:accent2>
          <a:srgbClr val="FFFF00"/>
        </a:accent2>
        <a:accent3>
          <a:srgbClr val="AAAAFF"/>
        </a:accent3>
        <a:accent4>
          <a:srgbClr val="DADADA"/>
        </a:accent4>
        <a:accent5>
          <a:srgbClr val="AAE2FF"/>
        </a:accent5>
        <a:accent6>
          <a:srgbClr val="E7E7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00CCCC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00B9B9"/>
        </a:accent6>
        <a:hlink>
          <a:srgbClr val="CC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FFFF0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E7E700"/>
        </a:accent6>
        <a:hlink>
          <a:srgbClr val="6600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CC0000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1623</TotalTime>
  <Words>1956</Words>
  <Application>Microsoft Office PowerPoint</Application>
  <PresentationFormat>On-screen Show (4:3)</PresentationFormat>
  <Paragraphs>419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Training</vt:lpstr>
      <vt:lpstr>Exceptions</vt:lpstr>
      <vt:lpstr>Objectives</vt:lpstr>
      <vt:lpstr>Motivation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</vt:lpstr>
      <vt:lpstr>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Multiple Exceptions</vt:lpstr>
      <vt:lpstr>PowerPoint Presentation</vt:lpstr>
      <vt:lpstr>PowerPoint Presentation</vt:lpstr>
      <vt:lpstr>PowerPoint Presentation</vt:lpstr>
      <vt:lpstr>PowerPoint Presentation</vt:lpstr>
      <vt:lpstr>Catch Rules</vt:lpstr>
      <vt:lpstr>Re-throwing an exception</vt:lpstr>
      <vt:lpstr>Exception Propagation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UVSC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Exceptions and Program Correctness</dc:title>
  <dc:subject>Exceptions</dc:subject>
  <dc:creator>UVU</dc:creator>
  <cp:lastModifiedBy>Roger Debry</cp:lastModifiedBy>
  <cp:revision>87</cp:revision>
  <dcterms:created xsi:type="dcterms:W3CDTF">2002-06-27T13:46:11Z</dcterms:created>
  <dcterms:modified xsi:type="dcterms:W3CDTF">2014-09-24T19:52:36Z</dcterms:modified>
  <cp:category>CNS 1350</cp:category>
</cp:coreProperties>
</file>