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304" r:id="rId3"/>
    <p:sldId id="330" r:id="rId4"/>
    <p:sldId id="331" r:id="rId5"/>
    <p:sldId id="332" r:id="rId6"/>
    <p:sldId id="333" r:id="rId7"/>
    <p:sldId id="336" r:id="rId8"/>
    <p:sldId id="334" r:id="rId9"/>
    <p:sldId id="318" r:id="rId10"/>
    <p:sldId id="319" r:id="rId11"/>
    <p:sldId id="320" r:id="rId12"/>
    <p:sldId id="321" r:id="rId13"/>
    <p:sldId id="342" r:id="rId14"/>
    <p:sldId id="323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ECFF"/>
    <a:srgbClr val="FFFF99"/>
    <a:srgbClr val="FF66FF"/>
    <a:srgbClr val="CC99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FCC51-862C-47EC-BF99-FD93EB138228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0607A-6A98-4D7F-9F9A-0673D9D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6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799E08-19D2-4474-AFB9-2A0CC68C4907}" type="slidenum">
              <a:rPr kumimoji="0" lang="en-US" altLang="en-US" smtClean="0"/>
              <a:pPr>
                <a:spcBef>
                  <a:spcPct val="0"/>
                </a:spcBef>
              </a:pPr>
              <a:t>17</a:t>
            </a:fld>
            <a:endParaRPr kumimoji="0"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8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4968FB-F75E-4498-8428-97D994307A89}" type="slidenum">
              <a:rPr kumimoji="0" lang="en-US" altLang="en-US" smtClean="0"/>
              <a:pPr>
                <a:spcBef>
                  <a:spcPct val="0"/>
                </a:spcBef>
              </a:pPr>
              <a:t>18</a:t>
            </a:fld>
            <a:endParaRPr kumimoji="0"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697920-A11E-4982-BF45-B5DE4F27A7B8}" type="slidenum">
              <a:rPr kumimoji="0" lang="en-US" altLang="en-US" smtClean="0"/>
              <a:pPr>
                <a:spcBef>
                  <a:spcPct val="0"/>
                </a:spcBef>
              </a:pPr>
              <a:t>19</a:t>
            </a:fld>
            <a:endParaRPr kumimoji="0"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55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5165CF-F62C-4FED-8050-074572981700}" type="slidenum">
              <a:rPr kumimoji="0" lang="en-US" altLang="en-US" smtClean="0"/>
              <a:pPr>
                <a:spcBef>
                  <a:spcPct val="0"/>
                </a:spcBef>
              </a:pPr>
              <a:t>20</a:t>
            </a:fld>
            <a:endParaRPr kumimoji="0"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6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8FB28E-085D-47B4-95E6-A58DDF77DCFD}" type="slidenum">
              <a:rPr kumimoji="0" lang="en-US" altLang="en-US" smtClean="0"/>
              <a:pPr>
                <a:spcBef>
                  <a:spcPct val="0"/>
                </a:spcBef>
              </a:pPr>
              <a:t>21</a:t>
            </a:fld>
            <a:endParaRPr kumimoji="0"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2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62B971-5AFE-4C59-87F5-1C3ED63DE8F1}" type="slidenum">
              <a:rPr kumimoji="0" lang="en-US" altLang="en-US" smtClean="0"/>
              <a:pPr>
                <a:spcBef>
                  <a:spcPct val="0"/>
                </a:spcBef>
              </a:pPr>
              <a:t>22</a:t>
            </a:fld>
            <a:endParaRPr kumimoji="0"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See DynIntStack.h, DynIntStack.cpp, pr18-03.cpp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4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EE7A19-0B45-4A56-995F-E0BD675C3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7A731-941E-462E-8988-0659E82A1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ACFB-A7D4-4434-8EF3-DE5B9B95A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2FD53-ABAE-455F-8808-E76547DC7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39CA-5FDF-4635-B050-53F66696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CBA8-1CD8-4F9A-AA95-515CC5B2A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F762-5543-4D2E-AEE4-07CF62B0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F596-AAB7-40D1-BC01-1C7474EED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3049-8AB9-459B-9C33-313C3231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BE89-627B-4D52-9967-8BA70528A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F9F54-F449-4BB7-B857-0F0C7C21C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98BACB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8BACB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8BACB"/>
                </a:solidFill>
              </a:defRPr>
            </a:lvl1pPr>
          </a:lstStyle>
          <a:p>
            <a:pPr>
              <a:defRPr/>
            </a:pPr>
            <a:fld id="{0A992185-0D2D-45F0-9A8D-D2D0752A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98BAC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8BAC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8BAC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8BAC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8BAC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8441" y="2404393"/>
            <a:ext cx="6096000" cy="11938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Pointers and</a:t>
            </a:r>
            <a:b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omic Sans MS" pitchFamily="66" charset="0"/>
              </a:rPr>
              <a:t>Dynamic Variables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795463" y="1619250"/>
            <a:ext cx="6157912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One approach to solving this problem is to allocate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the storage required for the array at run-time.</a:t>
            </a:r>
            <a:r>
              <a:rPr lang="en-US">
                <a:latin typeface="Comic Sans MS" pitchFamily="66" charset="0"/>
              </a:rPr>
              <a:t>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36663" y="2797175"/>
            <a:ext cx="3854450" cy="2835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int size;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cout &lt;&lt; “How big is the array?”;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cin &gt;&gt; size;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int *myArray;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myArray = </a:t>
            </a: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new</a:t>
            </a: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int [size];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486275" y="4630738"/>
            <a:ext cx="4397375" cy="1069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since we are allocating storage at run-time,</a:t>
            </a:r>
          </a:p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we are allowed to use a variable as the array</a:t>
            </a:r>
          </a:p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size.</a:t>
            </a:r>
          </a:p>
          <a:p>
            <a:pPr algn="l"/>
            <a:endParaRPr lang="en-US" sz="1600" dirty="0">
              <a:solidFill>
                <a:srgbClr val="CCEC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092200" y="2565400"/>
            <a:ext cx="7536037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Now, remembering the relationship between an array name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and a pointer, we can use the dynamic array just like a normal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array…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60725" y="3821113"/>
            <a:ext cx="2555875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myArray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[5] = 15;</a:t>
            </a: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cout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&lt;&lt;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myArray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[n];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4343" y="5094197"/>
            <a:ext cx="7428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Remember,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myArray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is just the name of the pointer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where we saved the address returned by the new operator.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delete [ ]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203325" y="2014538"/>
            <a:ext cx="76581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Whenever you use [ ] with </a:t>
            </a:r>
            <a:r>
              <a:rPr lang="en-US" sz="2000" i="1">
                <a:solidFill>
                  <a:schemeClr val="bg1"/>
                </a:solidFill>
                <a:latin typeface="Comic Sans MS" pitchFamily="66" charset="0"/>
              </a:rPr>
              <a:t>new</a:t>
            </a: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to allocate an array dynamically,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you must use the corresponding form of the </a:t>
            </a:r>
            <a:r>
              <a:rPr lang="en-US" sz="2000" i="1">
                <a:solidFill>
                  <a:schemeClr val="bg1"/>
                </a:solidFill>
                <a:latin typeface="Comic Sans MS" pitchFamily="66" charset="0"/>
              </a:rPr>
              <a:t>delete</a:t>
            </a:r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, delete [ ].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673350" y="2906713"/>
            <a:ext cx="3556000" cy="31400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That is, if you write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     int *myArray;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     myArray = new int [10];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You must write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     delete [ ] myArray;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to delete the array!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3232" y="2561967"/>
            <a:ext cx="61975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If you do not delete dynamically allocated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data when you are done with it, your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program may crash and it has the 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potential to crash your computer.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7471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-&gt; Operator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895475" y="2246313"/>
            <a:ext cx="5748690" cy="138499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When we dynamically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allocate storage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for an 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object,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we no longer use the dot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operator to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access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its data members. Instead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we use the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-&gt;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operator.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52663" y="4360863"/>
            <a:ext cx="4500562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piggyBankPtr = new PiggyBank;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piggyBankPtr-&gt;moneyInBank = 12.45;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The pointer “this”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3388" y="2982913"/>
            <a:ext cx="60880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Every object contains a data member named 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this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,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that contains the address of the object itself.</a:t>
            </a:r>
          </a:p>
        </p:txBody>
      </p:sp>
    </p:spTree>
    <p:extLst>
      <p:ext uri="{BB962C8B-B14F-4D97-AF65-F5344CB8AC3E}">
        <p14:creationId xmlns:p14="http://schemas.microsoft.com/office/powerpoint/2010/main" val="2997813834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750888" y="304800"/>
            <a:ext cx="7772400" cy="1066800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The pointer ‘this’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6838" y="1905000"/>
            <a:ext cx="6911975" cy="4094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So, in the function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     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myCircle.getArea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( );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You could write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     double Circle::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getArea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( )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     {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          return this-&gt;radius * this-&gt;radius * PI;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     }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i.e. this-&gt;radius refers to the radius data member in the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object receiving the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getArea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message.</a:t>
            </a:r>
          </a:p>
        </p:txBody>
      </p:sp>
    </p:spTree>
    <p:extLst>
      <p:ext uri="{BB962C8B-B14F-4D97-AF65-F5344CB8AC3E}">
        <p14:creationId xmlns:p14="http://schemas.microsoft.com/office/powerpoint/2010/main" val="1960156822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18.2  Dynamic Stacks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38338"/>
            <a:ext cx="8294688" cy="3556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Implemented as a linked list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Can grow and shrink as necessary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Can't ever be full as long as memory is available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/>
              <a:t>18-</a:t>
            </a:r>
            <a:fld id="{D4F91072-D34A-4364-8CEB-2C646387C3B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204855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Dynamic Linked List Implementation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Define a class for a dynamic linked list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Within the class, define a private member class for dynamic nodes in the list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Define a pointer to the beginning of the linked list, which will serve as the top of the stack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/>
              <a:t>18-</a:t>
            </a:r>
            <a:fld id="{9481EBF2-B0CC-4CFA-86E8-3F210EF6746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69249452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Linked List Implementation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9248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A linked stack after three push operations:</a:t>
            </a:r>
          </a:p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3D8963"/>
                </a:solidFill>
                <a:latin typeface="Courier New" panose="02070309020205020404" pitchFamily="49" charset="0"/>
              </a:rPr>
              <a:t>  push('a'); push('b'); push('c');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/>
              <a:t>18-</a:t>
            </a:r>
            <a:fld id="{9E0AB00E-68EC-4C33-A28E-50C815ACAC2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685800" y="4114800"/>
            <a:ext cx="533400" cy="533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828800" y="4114800"/>
            <a:ext cx="1143000" cy="5334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581400" y="4114800"/>
            <a:ext cx="1143000" cy="5334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5562600" y="4114800"/>
            <a:ext cx="1143000" cy="5334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2590800" y="4114800"/>
            <a:ext cx="381000" cy="5334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4343400" y="4114800"/>
            <a:ext cx="381000" cy="5334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6324600" y="4114800"/>
            <a:ext cx="381000" cy="5334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900" name="Line 11"/>
          <p:cNvSpPr>
            <a:spLocks noChangeShapeType="1"/>
          </p:cNvSpPr>
          <p:nvPr/>
        </p:nvSpPr>
        <p:spPr bwMode="auto">
          <a:xfrm>
            <a:off x="990600" y="4419600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901" name="Line 12"/>
          <p:cNvSpPr>
            <a:spLocks noChangeShapeType="1"/>
          </p:cNvSpPr>
          <p:nvPr/>
        </p:nvSpPr>
        <p:spPr bwMode="auto">
          <a:xfrm>
            <a:off x="2819400" y="44196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902" name="Line 13"/>
          <p:cNvSpPr>
            <a:spLocks noChangeShapeType="1"/>
          </p:cNvSpPr>
          <p:nvPr/>
        </p:nvSpPr>
        <p:spPr bwMode="auto">
          <a:xfrm>
            <a:off x="4572000" y="44196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14"/>
          <p:cNvSpPr>
            <a:spLocks noChangeShapeType="1"/>
          </p:cNvSpPr>
          <p:nvPr/>
        </p:nvSpPr>
        <p:spPr bwMode="auto">
          <a:xfrm>
            <a:off x="6553200" y="44196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7467600" y="41465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en-US" altLang="en-US" sz="2000" b="1" baseline="0" dirty="0">
                <a:solidFill>
                  <a:schemeClr val="bg1"/>
                </a:solidFill>
                <a:latin typeface="Courier New" panose="02070309020205020404" pitchFamily="49" charset="0"/>
              </a:rPr>
              <a:t>NULL</a:t>
            </a:r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517768" y="4822825"/>
            <a:ext cx="737702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baseline="0" dirty="0">
                <a:solidFill>
                  <a:schemeClr val="bg1"/>
                </a:solidFill>
                <a:latin typeface="Courier New" panose="02070309020205020404" pitchFamily="49" charset="0"/>
              </a:rPr>
              <a:t>top</a:t>
            </a:r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5791200" y="41148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baseline="0" dirty="0">
                <a:solidFill>
                  <a:schemeClr val="bg1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3810000" y="4114800"/>
            <a:ext cx="381000" cy="5191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baseline="0" dirty="0">
                <a:solidFill>
                  <a:schemeClr val="bg1"/>
                </a:solidFill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37908" name="Text Box 19"/>
          <p:cNvSpPr txBox="1">
            <a:spLocks noChangeArrowheads="1"/>
          </p:cNvSpPr>
          <p:nvPr/>
        </p:nvSpPr>
        <p:spPr bwMode="auto">
          <a:xfrm>
            <a:off x="1981200" y="4114800"/>
            <a:ext cx="457200" cy="51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baseline="0">
                <a:solidFill>
                  <a:schemeClr val="bg1"/>
                </a:solidFill>
                <a:latin typeface="Courier New" panose="02070309020205020404" pitchFamily="49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41920205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93595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46200" y="2027095"/>
            <a:ext cx="677703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on completion of this topic, students should be able to:</a:t>
            </a:r>
            <a:r>
              <a:rPr lang="en-US">
                <a:latin typeface="Comic Sans MS" pitchFamily="66" charset="0"/>
              </a:rPr>
              <a:t> 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71625" y="2792270"/>
            <a:ext cx="7184980" cy="19389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Correctly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allocate data dynamically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*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Use the new operator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*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Save an address in a pointer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*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Understand where dynamically allocated data is stored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Know how and when to delete dynamically allocated data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Understand how to build a dynamic </a:t>
            </a:r>
            <a:r>
              <a:rPr lang="en-US" sz="2000" smtClean="0">
                <a:solidFill>
                  <a:schemeClr val="bg1"/>
                </a:solidFill>
                <a:latin typeface="Comic Sans MS" pitchFamily="66" charset="0"/>
              </a:rPr>
              <a:t>stack implementation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5" name="Picture 7" descr="WB022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575" y="287482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WB022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575" y="409560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B022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771" y="4427817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Operations on a Linked Stack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Check if stack is empty: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 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bool 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isEmpty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if (top == NULL)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  return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  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return 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/>
              <a:t>18-</a:t>
            </a:r>
            <a:fld id="{34B99596-3913-440E-9425-4DAD887846B2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06648184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Operations on a Linked Stack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Add a new item to the stack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 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void push(char x)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top = new </a:t>
            </a:r>
            <a:r>
              <a:rPr lang="en-US" altLang="en-US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LNode</a:t>
            </a: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(x, top);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 smtClean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</a:t>
            </a:r>
            <a:endParaRPr lang="en-US" altLang="en-US" b="1" dirty="0" smtClean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/>
              <a:t>18-</a:t>
            </a:r>
            <a:fld id="{CED0D1CC-1E95-43CC-917A-FAD6F9608F6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06779156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Operations on a Linked Stack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Remove an item from the stack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800" dirty="0" smtClean="0">
                <a:solidFill>
                  <a:schemeClr val="bg1"/>
                </a:solidFill>
              </a:rPr>
              <a:t>             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char pop(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isEmpty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())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{ // throw error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char 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x = top-&gt;value;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LNode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*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oldTop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= top;</a:t>
            </a: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top = top-&gt;next;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delete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Courier New" panose="02070309020205020404" pitchFamily="49" charset="0"/>
              </a:rPr>
              <a:t>oldTop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	  return x;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8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}</a:t>
            </a:r>
            <a:endParaRPr lang="en-US" altLang="en-US" sz="2000" b="1" dirty="0" smtClean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900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</a:t>
            </a:r>
            <a:endParaRPr lang="en-US" altLang="en-US" sz="900" b="1" dirty="0" smtClean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/>
              <a:t>18-</a:t>
            </a:r>
            <a:fld id="{AED044B2-1C5C-4B8B-AB44-5D34FA1C804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8727784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674783" y="132757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Dynamic Memory Allocation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597150" y="2833688"/>
            <a:ext cx="4046538" cy="3662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Review: Consider the following code:</a:t>
            </a:r>
          </a:p>
          <a:p>
            <a:pPr algn="l"/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int valueOne = 10;</a:t>
            </a:r>
          </a:p>
          <a:p>
            <a:pPr algn="l"/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int someFunction( )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{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   int valueTwo = 5;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   . . .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}</a:t>
            </a:r>
          </a:p>
          <a:p>
            <a:pPr algn="l"/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int main ( )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{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   . . .</a:t>
            </a: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4829175" y="3286125"/>
            <a:ext cx="3232150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this is a global variable</a:t>
            </a:r>
          </a:p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it is stored in the data segment.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4838700" y="4418013"/>
            <a:ext cx="2522538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this is a local variable</a:t>
            </a:r>
          </a:p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it is stored on the stack.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/>
      <p:bldP spid="2560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8925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Dynamic Memory Allocation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597150" y="2833688"/>
            <a:ext cx="4046538" cy="3662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Review: Consider the following code:</a:t>
            </a:r>
          </a:p>
          <a:p>
            <a:pPr algn="l"/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int valueOne = 10;</a:t>
            </a:r>
          </a:p>
          <a:p>
            <a:pPr algn="l"/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int someFunction( )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{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   int valueTwo = 5;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   . . .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}</a:t>
            </a:r>
          </a:p>
          <a:p>
            <a:pPr algn="l"/>
            <a:endParaRPr lang="en-US" sz="18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int main ( )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{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  . . .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4829175" y="3286125"/>
            <a:ext cx="3460750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 err="1">
                <a:solidFill>
                  <a:srgbClr val="CCECFF"/>
                </a:solidFill>
                <a:latin typeface="Comic Sans MS" pitchFamily="66" charset="0"/>
              </a:rPr>
              <a:t>valueOne</a:t>
            </a:r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 exists for the entire life</a:t>
            </a:r>
          </a:p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of the program.</a:t>
            </a: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4838700" y="4418013"/>
            <a:ext cx="3832225" cy="825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 err="1">
                <a:solidFill>
                  <a:srgbClr val="CCECFF"/>
                </a:solidFill>
                <a:latin typeface="Comic Sans MS" pitchFamily="66" charset="0"/>
              </a:rPr>
              <a:t>valueTwo</a:t>
            </a:r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 comes into existence when it</a:t>
            </a:r>
          </a:p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is declared, and disappears when the</a:t>
            </a:r>
          </a:p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function ends.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/>
      <p:bldP spid="2580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597252" y="2765879"/>
            <a:ext cx="6665607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What if 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want to control when a variable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comes into existence, and when it goes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away?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252538" y="3768725"/>
            <a:ext cx="4835525" cy="1006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int* a = new int;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CoinBank* myBank = new CoinBank(5,3);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1730567" y="2241951"/>
            <a:ext cx="1786066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This is a pointer</a:t>
            </a:r>
            <a:r>
              <a:rPr lang="en-US" sz="1600" dirty="0" smtClean="0">
                <a:solidFill>
                  <a:srgbClr val="CCECFF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 flipH="1">
            <a:off x="2049463" y="2678113"/>
            <a:ext cx="617537" cy="1101725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973513" y="2438400"/>
            <a:ext cx="4632325" cy="825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CCECFF"/>
                </a:solidFill>
                <a:latin typeface="Comic Sans MS" pitchFamily="66" charset="0"/>
              </a:rPr>
              <a:t>This variable is stored on the heap.</a:t>
            </a:r>
          </a:p>
          <a:p>
            <a:pPr algn="l"/>
            <a:r>
              <a:rPr lang="en-US" sz="1600">
                <a:solidFill>
                  <a:srgbClr val="CCECFF"/>
                </a:solidFill>
                <a:latin typeface="Comic Sans MS" pitchFamily="66" charset="0"/>
              </a:rPr>
              <a:t>Storage from the heap is allocated dynamically</a:t>
            </a:r>
          </a:p>
          <a:p>
            <a:pPr algn="l"/>
            <a:r>
              <a:rPr lang="en-US" sz="1600">
                <a:solidFill>
                  <a:srgbClr val="CCECFF"/>
                </a:solidFill>
                <a:latin typeface="Comic Sans MS" pitchFamily="66" charset="0"/>
              </a:rPr>
              <a:t>as your program executes,</a:t>
            </a:r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 flipH="1">
            <a:off x="3062288" y="3040063"/>
            <a:ext cx="838200" cy="760412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7112" name="Line 10"/>
          <p:cNvSpPr>
            <a:spLocks noChangeShapeType="1"/>
          </p:cNvSpPr>
          <p:nvPr/>
        </p:nvSpPr>
        <p:spPr bwMode="auto">
          <a:xfrm>
            <a:off x="3878263" y="3051175"/>
            <a:ext cx="682625" cy="1322388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1443038" y="5235575"/>
            <a:ext cx="6003567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These </a:t>
            </a:r>
            <a:r>
              <a:rPr lang="en-US" sz="1600" dirty="0" smtClean="0">
                <a:solidFill>
                  <a:srgbClr val="CCECFF"/>
                </a:solidFill>
                <a:latin typeface="Comic Sans MS" pitchFamily="66" charset="0"/>
              </a:rPr>
              <a:t>variables </a:t>
            </a:r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come into existence when they are declared.</a:t>
            </a:r>
          </a:p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They don’t have names, but are accessed through pointers.</a:t>
            </a:r>
          </a:p>
          <a:p>
            <a:pPr algn="l"/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They exist </a:t>
            </a:r>
            <a:r>
              <a:rPr lang="en-US" sz="1600" dirty="0" smtClean="0">
                <a:solidFill>
                  <a:srgbClr val="CCECFF"/>
                </a:solidFill>
                <a:latin typeface="Comic Sans MS" pitchFamily="66" charset="0"/>
              </a:rPr>
              <a:t>and take up memory until </a:t>
            </a:r>
            <a:r>
              <a:rPr lang="en-US" sz="1600" dirty="0">
                <a:solidFill>
                  <a:srgbClr val="CCECFF"/>
                </a:solidFill>
                <a:latin typeface="Comic Sans MS" pitchFamily="66" charset="0"/>
              </a:rPr>
              <a:t>explicitly deleted.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0235" y="1003506"/>
            <a:ext cx="3567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The new operator</a:t>
            </a:r>
            <a:endParaRPr lang="en-US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25026" y="2702011"/>
            <a:ext cx="1811082" cy="1713470"/>
          </a:xfrm>
          <a:custGeom>
            <a:avLst/>
            <a:gdLst>
              <a:gd name="connsiteX0" fmla="*/ 1811082 w 1811082"/>
              <a:gd name="connsiteY0" fmla="*/ 0 h 1713470"/>
              <a:gd name="connsiteX1" fmla="*/ 48185 w 1811082"/>
              <a:gd name="connsiteY1" fmla="*/ 461319 h 1713470"/>
              <a:gd name="connsiteX2" fmla="*/ 460077 w 1811082"/>
              <a:gd name="connsiteY2" fmla="*/ 1713470 h 1713470"/>
              <a:gd name="connsiteX3" fmla="*/ 460077 w 1811082"/>
              <a:gd name="connsiteY3" fmla="*/ 1713470 h 171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082" h="1713470">
                <a:moveTo>
                  <a:pt x="1811082" y="0"/>
                </a:moveTo>
                <a:cubicBezTo>
                  <a:pt x="1042217" y="87870"/>
                  <a:pt x="273352" y="175741"/>
                  <a:pt x="48185" y="461319"/>
                </a:cubicBezTo>
                <a:cubicBezTo>
                  <a:pt x="-176982" y="746897"/>
                  <a:pt x="460077" y="1713470"/>
                  <a:pt x="460077" y="1713470"/>
                </a:cubicBezTo>
                <a:lnTo>
                  <a:pt x="460077" y="1713470"/>
                </a:lnTo>
              </a:path>
            </a:pathLst>
          </a:custGeom>
          <a:noFill/>
          <a:ln w="25400" cap="flat" cmpd="sng" algn="ctr">
            <a:solidFill>
              <a:srgbClr val="CCECFF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817" y="2234152"/>
            <a:ext cx="60789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Some languages, like Java and C# have a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garbage collector to clean up data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on the heap that is no longer in use.</a:t>
            </a:r>
          </a:p>
          <a:p>
            <a:pPr algn="l"/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C++ does not – you have to do it!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6809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985838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delete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16251" y="2355564"/>
            <a:ext cx="8299450" cy="31702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Dynamically allocated variables will stay around until you explicitly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delete them. Thus, they are completely under programmer control.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To delete a dynamically allocated variable you would write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                  delete a;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where a is a pointer to the variable. 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When dynamically allocated variables are not properly deleted, your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program will have a “memory leak”, which is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really bad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Dynamic Arrays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58850" y="2179638"/>
            <a:ext cx="7429500" cy="1006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Recall that when we talked about arrays, we noted that the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array size given in the array declaration had to be a constant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value. That is, the array size had to be fixed at compile time.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49325" y="3557588"/>
            <a:ext cx="7292975" cy="2225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This presents some difficulties: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   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  * either we guess too low and the array is not big enough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     to hold all of the data required, or</a:t>
            </a:r>
          </a:p>
          <a:p>
            <a:pPr algn="l"/>
            <a:endParaRPr lang="en-US" sz="200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  * we guess to high and we waste space because elements</a:t>
            </a:r>
          </a:p>
          <a:p>
            <a:pPr algn="l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        of the array are not used.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Radial">
  <a:themeElements>
    <a:clrScheme name="Blue Radia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ue 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Radial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Radial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Radi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Radial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Radial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Radial</Template>
  <TotalTime>1776</TotalTime>
  <Words>1058</Words>
  <Application>Microsoft Office PowerPoint</Application>
  <PresentationFormat>On-screen Show (4:3)</PresentationFormat>
  <Paragraphs>212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Courier New</vt:lpstr>
      <vt:lpstr>Times New Roman</vt:lpstr>
      <vt:lpstr>Blue Radial</vt:lpstr>
      <vt:lpstr>Pointers and Dynamic Variables </vt:lpstr>
      <vt:lpstr>Objectives</vt:lpstr>
      <vt:lpstr>Dynamic Memory Allocation</vt:lpstr>
      <vt:lpstr>Dynamic Memory Allocation</vt:lpstr>
      <vt:lpstr>PowerPoint Presentation</vt:lpstr>
      <vt:lpstr>PowerPoint Presentation</vt:lpstr>
      <vt:lpstr>PowerPoint Presentation</vt:lpstr>
      <vt:lpstr>delete</vt:lpstr>
      <vt:lpstr>Dynamic Arrays</vt:lpstr>
      <vt:lpstr>PowerPoint Presentation</vt:lpstr>
      <vt:lpstr>PowerPoint Presentation</vt:lpstr>
      <vt:lpstr>delete [ ]</vt:lpstr>
      <vt:lpstr>PowerPoint Presentation</vt:lpstr>
      <vt:lpstr>The -&gt; Operator</vt:lpstr>
      <vt:lpstr>The pointer “this”</vt:lpstr>
      <vt:lpstr>The pointer ‘this’</vt:lpstr>
      <vt:lpstr>18.2  Dynamic Stacks</vt:lpstr>
      <vt:lpstr>Dynamic Linked List Implementation</vt:lpstr>
      <vt:lpstr>  Linked List Implementation</vt:lpstr>
      <vt:lpstr>Operations on a Linked Stack</vt:lpstr>
      <vt:lpstr>Operations on a Linked Stack</vt:lpstr>
      <vt:lpstr>Operations on a Linked Stack</vt:lpstr>
    </vt:vector>
  </TitlesOfParts>
  <Company>UVSC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</dc:title>
  <dc:subject>Pointers</dc:subject>
  <dc:creator>UVSC</dc:creator>
  <cp:lastModifiedBy>Doman, Marguerite</cp:lastModifiedBy>
  <cp:revision>73</cp:revision>
  <dcterms:created xsi:type="dcterms:W3CDTF">2002-01-04T18:01:26Z</dcterms:created>
  <dcterms:modified xsi:type="dcterms:W3CDTF">2017-10-18T14:45:02Z</dcterms:modified>
  <cp:category>CS 1410</cp:category>
</cp:coreProperties>
</file>