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76" r:id="rId7"/>
    <p:sldId id="275" r:id="rId8"/>
    <p:sldId id="277" r:id="rId9"/>
    <p:sldId id="261" r:id="rId10"/>
    <p:sldId id="262" r:id="rId11"/>
    <p:sldId id="263" r:id="rId12"/>
    <p:sldId id="267" r:id="rId13"/>
    <p:sldId id="265" r:id="rId14"/>
    <p:sldId id="266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6600"/>
    <a:srgbClr val="CC0000"/>
    <a:srgbClr val="FEE08A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5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F0C6029-002F-41EB-8EF7-E70E4E22A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886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37CFD4E-767C-42B1-9A1D-BE0E4DDEE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70A07-38C8-4583-BD53-FCB2FB0D4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A7452-4443-4D6D-BCDB-ECDD7827A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A3C16-0BCA-4D70-9B83-8B1F5EDFA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4A186-1DD2-4A49-9D18-CD3C44CEE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5BE97-1D10-4486-A22F-88C91F6A8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68C3A-9A5C-4711-B9BB-CE141856E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3C3CE-0B07-4C93-A976-EA454D525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2082F-BE2B-4957-9BBC-2E5CEF0A09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D929-C973-423C-A5BA-2E19ABA9BE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B5EBB-5E98-4802-BD67-E9CE5E413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D31E5-9580-4796-A37C-1A10FF9D1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EE08A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F150C5F-3030-41CF-9414-968488F45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unset.usc.edu/research/COCOMOII/cocomo81_pgm/cocomo81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2.xls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8153400" cy="146208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Estimation using COCOMO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9342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i="1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More Science, Less 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Cost Drivers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1600" smtClean="0"/>
              <a:t>                                                                      very low                                    extra high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000" b="1" smtClean="0"/>
              <a:t>Product attributes</a:t>
            </a:r>
            <a:r>
              <a:rPr lang="en-US" sz="2000" smtClean="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smtClean="0"/>
              <a:t>Required software reliability 		0.75  0.88  1.00  1.15  1.40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smtClean="0"/>
              <a:t>Size of application database		        0.94  1.00  1.08  1.16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smtClean="0"/>
              <a:t>Complexity of the product 		0.70  0.85  1.00  1.15  1.30  1.65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000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b="1" smtClean="0"/>
              <a:t>Hardware attributes</a:t>
            </a:r>
            <a:r>
              <a:rPr lang="en-US" sz="2000" smtClean="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smtClean="0"/>
              <a:t>Run-time performance constraints 	                1.00  1.11  1.30  1.66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smtClean="0"/>
              <a:t>Memory constraints 			                1.00  1.06  1.21  1.56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smtClean="0"/>
              <a:t>Virtual machine environment volatility	        0.87  1.00  1.15  1.30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smtClean="0"/>
              <a:t>Required turnaround time 		        0.87  1.00  1.07  1.15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Cost Drivers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1600" dirty="0" smtClean="0"/>
              <a:t>                                                                       very low                                    extra high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000" b="1" dirty="0" smtClean="0"/>
              <a:t>Personnel attributes</a:t>
            </a:r>
            <a:r>
              <a:rPr lang="en-US" sz="2000" dirty="0" smtClean="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dirty="0" smtClean="0"/>
              <a:t>Analyst capability 			1.46  1.19  1.00  0.86  0.71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dirty="0" smtClean="0"/>
              <a:t>Software engineer capability 		1.29  1.13  1.00  0.91  0.82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dirty="0" smtClean="0"/>
              <a:t>Applications experience 		 	1.42  1.17  1.00  0.86  0.70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dirty="0" smtClean="0"/>
              <a:t>Virtual machine experience 		1.21  1.10  1.00  0.90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dirty="0" smtClean="0"/>
              <a:t>Programming language experience 	1.14  1.07  1.00  0.95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b="1" dirty="0" smtClean="0"/>
              <a:t>Project attributes</a:t>
            </a:r>
            <a:r>
              <a:rPr lang="en-US" sz="2000" dirty="0" smtClean="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dirty="0" smtClean="0"/>
              <a:t>Use of software tools 			1.24  1.10  1.00  0.91  0.82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dirty="0" smtClean="0"/>
              <a:t>Application of </a:t>
            </a:r>
            <a:r>
              <a:rPr lang="en-US" sz="2000" dirty="0" err="1" smtClean="0"/>
              <a:t>SwEng</a:t>
            </a:r>
            <a:r>
              <a:rPr lang="en-US" sz="2000" dirty="0" smtClean="0"/>
              <a:t> methods 	  	1.24  1.10  1.00  0.91  0.83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000" dirty="0" smtClean="0"/>
              <a:t>Required development schedule 		1.23  1.08  1.00  1.04  1.10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Example of Intermediate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57400"/>
            <a:ext cx="8001000" cy="4114800"/>
          </a:xfrm>
        </p:spPr>
        <p:txBody>
          <a:bodyPr/>
          <a:lstStyle/>
          <a:p>
            <a:pPr marL="6350" indent="7938" eaLnBrk="1" hangingPunct="1">
              <a:buFont typeface="Wingdings" pitchFamily="2" charset="2"/>
              <a:buNone/>
            </a:pPr>
            <a:endParaRPr lang="en-US" dirty="0" smtClean="0"/>
          </a:p>
          <a:p>
            <a:pPr marL="6350" indent="7938" algn="ctr" eaLnBrk="1" hangingPunct="1">
              <a:buFont typeface="Wingdings" pitchFamily="2" charset="2"/>
              <a:buNone/>
            </a:pPr>
            <a:r>
              <a:rPr lang="en-US" dirty="0" smtClean="0"/>
              <a:t>http://</a:t>
            </a:r>
            <a:r>
              <a:rPr lang="en-US" dirty="0" smtClean="0">
                <a:hlinkClick r:id="rId2"/>
              </a:rPr>
              <a:t>sunset.usc.edu/research/COCOMOII/cocomo81_pgm/cocomo81.html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Detailed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362200"/>
            <a:ext cx="7772400" cy="3770313"/>
          </a:xfrm>
        </p:spPr>
        <p:txBody>
          <a:bodyPr/>
          <a:lstStyle/>
          <a:p>
            <a:pPr eaLnBrk="1" hangingPunct="1"/>
            <a:r>
              <a:rPr lang="en-US" smtClean="0"/>
              <a:t>Broken into system, subsystem, and module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Cost Drivers applied to each module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Why COCOMO II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pPr eaLnBrk="1" hangingPunct="1"/>
            <a:r>
              <a:rPr lang="en-US" smtClean="0"/>
              <a:t>Changes in development</a:t>
            </a:r>
          </a:p>
          <a:p>
            <a:pPr lvl="1" eaLnBrk="1" hangingPunct="1"/>
            <a:r>
              <a:rPr lang="en-US" smtClean="0"/>
              <a:t>less waterfall</a:t>
            </a:r>
          </a:p>
          <a:p>
            <a:pPr lvl="1" eaLnBrk="1" hangingPunct="1"/>
            <a:r>
              <a:rPr lang="en-US" smtClean="0"/>
              <a:t>more reuse</a:t>
            </a:r>
          </a:p>
          <a:p>
            <a:pPr lvl="1" eaLnBrk="1" hangingPunct="1"/>
            <a:r>
              <a:rPr lang="en-US" smtClean="0"/>
              <a:t>more design time</a:t>
            </a:r>
          </a:p>
          <a:p>
            <a:pPr lvl="1" eaLnBrk="1" hangingPunct="1"/>
            <a:r>
              <a:rPr lang="en-US" smtClean="0"/>
              <a:t>more real-time, less mainframe</a:t>
            </a:r>
          </a:p>
          <a:p>
            <a:pPr eaLnBrk="1" hangingPunct="1">
              <a:spcBef>
                <a:spcPct val="60000"/>
              </a:spcBef>
            </a:pPr>
            <a:r>
              <a:rPr lang="en-US" smtClean="0"/>
              <a:t>COCOMO81 based on SLOC not FPs</a:t>
            </a:r>
          </a:p>
          <a:p>
            <a:pPr lvl="1" eaLnBrk="1" hangingPunct="1"/>
            <a:r>
              <a:rPr lang="en-US" smtClean="0"/>
              <a:t>COCOMOII supports FP, Object Points, and SLOC</a:t>
            </a:r>
          </a:p>
        </p:txBody>
      </p:sp>
      <p:pic>
        <p:nvPicPr>
          <p:cNvPr id="17412" name="Picture 4" descr="redbo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295400"/>
            <a:ext cx="2344738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COCOMO II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17713"/>
            <a:ext cx="83058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The Application Composition Model </a:t>
            </a:r>
          </a:p>
          <a:p>
            <a:pPr lvl="1" eaLnBrk="1" hangingPunct="1"/>
            <a:r>
              <a:rPr lang="en-US" sz="2000" smtClean="0"/>
              <a:t>used early for rough estimate</a:t>
            </a:r>
          </a:p>
          <a:p>
            <a:pPr lvl="1" eaLnBrk="1" hangingPunct="1"/>
            <a:r>
              <a:rPr lang="en-US" sz="2000" smtClean="0"/>
              <a:t>based on Object Points</a:t>
            </a:r>
          </a:p>
          <a:p>
            <a:pPr eaLnBrk="1" hangingPunct="1">
              <a:spcBef>
                <a:spcPct val="35000"/>
              </a:spcBef>
            </a:pPr>
            <a:r>
              <a:rPr lang="en-US" sz="2800" smtClean="0"/>
              <a:t>The Early Design Model </a:t>
            </a:r>
          </a:p>
          <a:p>
            <a:pPr lvl="1" eaLnBrk="1" hangingPunct="1"/>
            <a:r>
              <a:rPr lang="en-US" sz="2000" smtClean="0"/>
              <a:t>used once requirements are stable</a:t>
            </a:r>
          </a:p>
          <a:p>
            <a:pPr lvl="1" eaLnBrk="1" hangingPunct="1"/>
            <a:r>
              <a:rPr lang="en-US" sz="2000" smtClean="0"/>
              <a:t>uses a small set of new Cost Drivers, new estimating equations</a:t>
            </a:r>
          </a:p>
          <a:p>
            <a:pPr lvl="1" eaLnBrk="1" hangingPunct="1"/>
            <a:r>
              <a:rPr lang="en-US" sz="2000" smtClean="0"/>
              <a:t>based on Unadjusted Function Points or KSLOC</a:t>
            </a:r>
          </a:p>
          <a:p>
            <a:pPr eaLnBrk="1" hangingPunct="1">
              <a:spcBef>
                <a:spcPct val="35000"/>
              </a:spcBef>
            </a:pPr>
            <a:r>
              <a:rPr lang="en-US" sz="2800" smtClean="0"/>
              <a:t>The Post-Architecture Model </a:t>
            </a:r>
          </a:p>
          <a:p>
            <a:pPr lvl="1" eaLnBrk="1" hangingPunct="1"/>
            <a:r>
              <a:rPr lang="en-US" sz="2000" smtClean="0"/>
              <a:t>used after development of overall architecture</a:t>
            </a:r>
          </a:p>
          <a:p>
            <a:pPr lvl="1" eaLnBrk="1" hangingPunct="1"/>
            <a:r>
              <a:rPr lang="en-US" sz="2000" smtClean="0"/>
              <a:t>new cost drivers, new line counting rules, new equations</a:t>
            </a:r>
          </a:p>
          <a:p>
            <a:pPr lvl="1" eaLnBrk="1" hangingPunct="1"/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Application Composition Model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 Points used for sizing, not LOC</a:t>
            </a:r>
          </a:p>
          <a:p>
            <a:pPr eaLnBrk="1" hangingPunct="1"/>
            <a:r>
              <a:rPr lang="en-US" smtClean="0"/>
              <a:t>Based on </a:t>
            </a:r>
          </a:p>
          <a:p>
            <a:pPr lvl="1" eaLnBrk="1" hangingPunct="1"/>
            <a:r>
              <a:rPr lang="en-US" smtClean="0"/>
              <a:t>number and complexity of screens</a:t>
            </a:r>
          </a:p>
          <a:p>
            <a:pPr lvl="1" eaLnBrk="1" hangingPunct="1"/>
            <a:r>
              <a:rPr lang="en-US" smtClean="0"/>
              <a:t>number and complexity of reports</a:t>
            </a:r>
          </a:p>
          <a:p>
            <a:pPr lvl="1" eaLnBrk="1" hangingPunct="1"/>
            <a:r>
              <a:rPr lang="en-US" smtClean="0"/>
              <a:t>amount of code reuse</a:t>
            </a:r>
          </a:p>
          <a:p>
            <a:pPr lvl="1" eaLnBrk="1" hangingPunct="1"/>
            <a:r>
              <a:rPr lang="en-US" smtClean="0"/>
              <a:t>experience of developers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Object Points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8193088" cy="4075113"/>
          </a:xfrm>
        </p:spPr>
        <p:txBody>
          <a:bodyPr/>
          <a:lstStyle/>
          <a:p>
            <a:pPr marL="6350" indent="7938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800" b="1" smtClean="0"/>
              <a:t>Object point complexity levels </a:t>
            </a:r>
          </a:p>
          <a:p>
            <a:pPr marL="6350" indent="7938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800" b="1" smtClean="0"/>
              <a:t>for screens and reports</a:t>
            </a:r>
          </a:p>
          <a:p>
            <a:pPr marL="6350" indent="7938"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2800" b="1" smtClean="0"/>
          </a:p>
          <a:p>
            <a:pPr marL="6350" indent="7938" eaLnBrk="1" hangingPunct="1">
              <a:buFont typeface="Wingdings" pitchFamily="2" charset="2"/>
              <a:buNone/>
            </a:pPr>
            <a:r>
              <a:rPr lang="en-US" sz="2400" smtClean="0"/>
              <a:t>		               Number of data tables</a:t>
            </a:r>
          </a:p>
          <a:p>
            <a:pPr marL="6350" indent="7938" eaLnBrk="1" hangingPunct="1">
              <a:buFont typeface="Wingdings" pitchFamily="2" charset="2"/>
              <a:buNone/>
            </a:pPr>
            <a:r>
              <a:rPr lang="en-US" sz="2400" u="sng" smtClean="0"/>
              <a:t>views 		Total &lt;4	Total &lt;8	Total 8+</a:t>
            </a:r>
          </a:p>
          <a:p>
            <a:pPr marL="6350" indent="7938" eaLnBrk="1" hangingPunct="1">
              <a:buFont typeface="Wingdings" pitchFamily="2" charset="2"/>
              <a:buNone/>
            </a:pPr>
            <a:r>
              <a:rPr lang="en-US" sz="2400" smtClean="0"/>
              <a:t>  &lt;3		simple		simple		medium</a:t>
            </a:r>
          </a:p>
          <a:p>
            <a:pPr marL="6350" indent="7938" eaLnBrk="1" hangingPunct="1">
              <a:buFont typeface="Wingdings" pitchFamily="2" charset="2"/>
              <a:buNone/>
            </a:pPr>
            <a:r>
              <a:rPr lang="en-US" sz="2400" smtClean="0"/>
              <a:t>  3-7		simple		medium	difficult</a:t>
            </a:r>
          </a:p>
          <a:p>
            <a:pPr marL="6350" indent="7938" eaLnBrk="1" hangingPunct="1">
              <a:buFont typeface="Wingdings" pitchFamily="2" charset="2"/>
              <a:buNone/>
            </a:pPr>
            <a:r>
              <a:rPr lang="en-US" sz="2400" smtClean="0"/>
              <a:t>  8+		medium	difficult	difficult</a:t>
            </a:r>
          </a:p>
          <a:p>
            <a:pPr marL="6350" indent="7938" eaLnBrk="1" hangingPunct="1">
              <a:buFont typeface="Wingdings" pitchFamily="2" charset="2"/>
              <a:buNone/>
            </a:pPr>
            <a:endParaRPr lang="en-US" sz="1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Object Complexity Weight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62200"/>
            <a:ext cx="8269288" cy="3657600"/>
          </a:xfrm>
        </p:spPr>
        <p:txBody>
          <a:bodyPr/>
          <a:lstStyle/>
          <a:p>
            <a:pPr marL="6350" indent="7938" eaLnBrk="1" hangingPunct="1">
              <a:buFont typeface="Wingdings" pitchFamily="2" charset="2"/>
              <a:buNone/>
            </a:pPr>
            <a:r>
              <a:rPr lang="en-US" sz="2800" b="1" smtClean="0"/>
              <a:t>Object type	Simple	Medium	Difficult</a:t>
            </a:r>
          </a:p>
          <a:p>
            <a:pPr marL="6350" indent="7938" eaLnBrk="1" hangingPunct="1">
              <a:buFont typeface="Wingdings" pitchFamily="2" charset="2"/>
              <a:buNone/>
            </a:pPr>
            <a:r>
              <a:rPr lang="en-US" sz="2800" smtClean="0"/>
              <a:t>Screen		    1		     2		     3</a:t>
            </a:r>
          </a:p>
          <a:p>
            <a:pPr marL="6350" indent="7938" eaLnBrk="1" hangingPunct="1">
              <a:buFont typeface="Wingdings" pitchFamily="2" charset="2"/>
              <a:buNone/>
            </a:pPr>
            <a:r>
              <a:rPr lang="en-US" sz="2800" smtClean="0"/>
              <a:t>Report		    2		     5		     8</a:t>
            </a:r>
          </a:p>
          <a:p>
            <a:pPr marL="6350" indent="7938" eaLnBrk="1" hangingPunct="1">
              <a:buFont typeface="Wingdings" pitchFamily="2" charset="2"/>
              <a:buNone/>
            </a:pPr>
            <a:r>
              <a:rPr lang="en-US" sz="2800" smtClean="0"/>
              <a:t>3GL component	    -		     -		   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14313"/>
            <a:ext cx="8153400" cy="1462087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COCOMOII Rough Estimate of Effort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17713"/>
            <a:ext cx="8269288" cy="4114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b="1" smtClean="0"/>
              <a:t>NOP = (object points) x (100 – r) / 100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smtClean="0"/>
              <a:t>NOP = new object points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smtClean="0"/>
              <a:t>r = % of code reuse</a:t>
            </a:r>
          </a:p>
          <a:p>
            <a:pPr eaLnBrk="1" hangingPunct="1">
              <a:buFont typeface="Wingdings" pitchFamily="2" charset="2"/>
              <a:buNone/>
            </a:pPr>
            <a:endParaRPr lang="en-US" sz="2400" i="1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b="1" smtClean="0">
                <a:solidFill>
                  <a:srgbClr val="CC0000"/>
                </a:solidFill>
              </a:rPr>
              <a:t>E = NOP / PROD </a:t>
            </a:r>
          </a:p>
          <a:p>
            <a:pPr eaLnBrk="1" hangingPunct="1">
              <a:buFont typeface="Wingdings" pitchFamily="2" charset="2"/>
              <a:buNone/>
            </a:pPr>
            <a:endParaRPr lang="en-US" sz="1600" i="1" smtClean="0"/>
          </a:p>
          <a:p>
            <a:pPr eaLnBrk="1" hangingPunct="1">
              <a:buFont typeface="Wingdings" pitchFamily="2" charset="2"/>
              <a:buNone/>
            </a:pPr>
            <a:endParaRPr lang="en-US" sz="1600" i="1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2400" i="1" smtClean="0"/>
              <a:t>PROD = productivity based on experience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286000" y="5715000"/>
            <a:ext cx="5045075" cy="925513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Developer Experience</a:t>
            </a:r>
          </a:p>
          <a:p>
            <a:r>
              <a:rPr lang="en-US"/>
              <a:t>very low     low     nominal     high     very high</a:t>
            </a:r>
          </a:p>
          <a:p>
            <a:r>
              <a:rPr lang="en-US"/>
              <a:t>    4             7          13          25           50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COCOMO History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u="sng" smtClean="0"/>
              <a:t>Co</a:t>
            </a:r>
            <a:r>
              <a:rPr lang="en-US" smtClean="0"/>
              <a:t>nstructive </a:t>
            </a:r>
            <a:r>
              <a:rPr lang="en-US" u="sng" smtClean="0"/>
              <a:t>Co</a:t>
            </a:r>
            <a:r>
              <a:rPr lang="en-US" smtClean="0"/>
              <a:t>st </a:t>
            </a:r>
            <a:r>
              <a:rPr lang="en-US" u="sng" smtClean="0"/>
              <a:t>Mo</a:t>
            </a:r>
            <a:r>
              <a:rPr lang="en-US" smtClean="0"/>
              <a:t>del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Dr. Barry Boehm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TRW in 1970s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1981 - COCOMO81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1996 - COCOMOII</a:t>
            </a:r>
          </a:p>
          <a:p>
            <a:pPr eaLnBrk="1" hangingPunct="1"/>
            <a:endParaRPr lang="en-US" smtClean="0"/>
          </a:p>
        </p:txBody>
      </p:sp>
      <p:pic>
        <p:nvPicPr>
          <p:cNvPr id="6148" name="Picture 7" descr="bluebo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743200"/>
            <a:ext cx="2352675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Next…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marL="609600" indent="-609600" eaLnBrk="1" hangingPunct="1"/>
            <a:r>
              <a:rPr lang="en-US" sz="3600" dirty="0" smtClean="0"/>
              <a:t>Building a Manageable </a:t>
            </a:r>
            <a:r>
              <a:rPr lang="en-US" sz="3600" dirty="0" smtClean="0"/>
              <a:t>Schedule</a:t>
            </a:r>
          </a:p>
          <a:p>
            <a:pPr marL="609600" indent="-609600" eaLnBrk="1" hangingPunct="1"/>
            <a:r>
              <a:rPr lang="en-US" sz="3600" dirty="0" smtClean="0"/>
              <a:t>Exam </a:t>
            </a:r>
            <a:r>
              <a:rPr lang="en-US" sz="3600" dirty="0" smtClean="0"/>
              <a:t>One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Modes  </a:t>
            </a:r>
            <a:r>
              <a:rPr lang="en-US" sz="2400" smtClean="0"/>
              <a:t>(project types)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17713"/>
            <a:ext cx="8116888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Organic</a:t>
            </a:r>
          </a:p>
          <a:p>
            <a:pPr lvl="1" eaLnBrk="1" hangingPunct="1">
              <a:defRPr/>
            </a:pPr>
            <a:r>
              <a:rPr lang="en-US" sz="2400" smtClean="0"/>
              <a:t>Relatively small software teams develop software in a highly familiar, in-house environment </a:t>
            </a:r>
          </a:p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Semi-detached</a:t>
            </a:r>
          </a:p>
          <a:p>
            <a:pPr lvl="1" eaLnBrk="1" hangingPunct="1">
              <a:defRPr/>
            </a:pPr>
            <a:r>
              <a:rPr lang="en-US" sz="2400" smtClean="0"/>
              <a:t>between organic and embedded</a:t>
            </a:r>
          </a:p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Embedded</a:t>
            </a:r>
          </a:p>
          <a:p>
            <a:pPr lvl="1" eaLnBrk="1" hangingPunct="1">
              <a:defRPr/>
            </a:pPr>
            <a:r>
              <a:rPr lang="en-US" sz="2400" smtClean="0"/>
              <a:t>Needs to operate within tight constraints. The product must operate within (is embedded in) a strongly coupled complex of hardware, software, regulations, and operational procedures.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Levels</a:t>
            </a:r>
            <a:r>
              <a:rPr lang="en-US" sz="2400" smtClean="0"/>
              <a:t>  (sophistication of estimate)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Basic</a:t>
            </a:r>
          </a:p>
          <a:p>
            <a:pPr lvl="1" eaLnBrk="1" hangingPunct="1">
              <a:defRPr/>
            </a:pPr>
            <a:r>
              <a:rPr lang="en-US" sz="2400" smtClean="0"/>
              <a:t>for rough estimates</a:t>
            </a:r>
          </a:p>
          <a:p>
            <a:pPr eaLnBrk="1" hangingPunct="1">
              <a:spcBef>
                <a:spcPct val="6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Intermediate</a:t>
            </a:r>
          </a:p>
          <a:p>
            <a:pPr lvl="1" eaLnBrk="1" hangingPunct="1">
              <a:defRPr/>
            </a:pPr>
            <a:r>
              <a:rPr lang="en-US" sz="2400" smtClean="0"/>
              <a:t>several more input variables</a:t>
            </a:r>
          </a:p>
          <a:p>
            <a:pPr eaLnBrk="1" hangingPunct="1">
              <a:spcBef>
                <a:spcPct val="6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Detailed</a:t>
            </a:r>
          </a:p>
          <a:p>
            <a:pPr lvl="1" eaLnBrk="1" hangingPunct="1">
              <a:defRPr/>
            </a:pPr>
            <a:r>
              <a:rPr lang="en-US" sz="2400" smtClean="0"/>
              <a:t>phase-sensitive effort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  Basic's Effort Formula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6437312" cy="4114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4400" b="1" smtClean="0">
                <a:solidFill>
                  <a:srgbClr val="CC0000"/>
                </a:solidFill>
              </a:rPr>
              <a:t>E = a </a:t>
            </a:r>
            <a:r>
              <a:rPr lang="en-US" b="1" smtClean="0">
                <a:solidFill>
                  <a:srgbClr val="CC0000"/>
                </a:solidFill>
                <a:cs typeface="Tahoma" pitchFamily="34" charset="0"/>
              </a:rPr>
              <a:t>×</a:t>
            </a:r>
            <a:r>
              <a:rPr lang="en-US" sz="4400" b="1" smtClean="0">
                <a:solidFill>
                  <a:srgbClr val="CC0000"/>
                </a:solidFill>
              </a:rPr>
              <a:t> Size</a:t>
            </a:r>
            <a:r>
              <a:rPr lang="en-US" sz="4400" b="1" baseline="30000" smtClean="0">
                <a:solidFill>
                  <a:srgbClr val="CC0000"/>
                </a:solidFill>
              </a:rPr>
              <a:t>b</a:t>
            </a:r>
          </a:p>
          <a:p>
            <a:pPr eaLnBrk="1" hangingPunct="1">
              <a:buFont typeface="Wingdings" pitchFamily="2" charset="2"/>
              <a:buNone/>
            </a:pPr>
            <a:endParaRPr lang="en-US" sz="1200" b="1" smtClean="0">
              <a:solidFill>
                <a:srgbClr val="CC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E = person-months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Size = KLOC</a:t>
            </a:r>
            <a:endParaRPr lang="en-US" sz="2800" smtClean="0"/>
          </a:p>
        </p:txBody>
      </p:sp>
      <p:graphicFrame>
        <p:nvGraphicFramePr>
          <p:cNvPr id="9284" name="Group 68"/>
          <p:cNvGraphicFramePr>
            <a:graphicFrameLocks noGrp="1"/>
          </p:cNvGraphicFramePr>
          <p:nvPr>
            <p:ph sz="half" idx="2"/>
          </p:nvPr>
        </p:nvGraphicFramePr>
        <p:xfrm>
          <a:off x="1143000" y="4343400"/>
          <a:ext cx="6324600" cy="1710373"/>
        </p:xfrm>
        <a:graphic>
          <a:graphicData uri="http://schemas.openxmlformats.org/drawingml/2006/table">
            <a:tbl>
              <a:tblPr/>
              <a:tblGrid>
                <a:gridCol w="865188"/>
                <a:gridCol w="1725612"/>
                <a:gridCol w="1752600"/>
                <a:gridCol w="1981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Organic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Semi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Embedded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1.05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1.20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>
          <a:xfrm>
            <a:off x="1447800" y="214313"/>
            <a:ext cx="7496175" cy="1462087"/>
          </a:xfrm>
        </p:spPr>
        <p:txBody>
          <a:bodyPr/>
          <a:lstStyle/>
          <a:p>
            <a:pPr eaLnBrk="1" hangingPunct="1"/>
            <a:r>
              <a:rPr lang="en-US" dirty="0" smtClean="0"/>
              <a:t>Estimation Type = Basic</a:t>
            </a:r>
            <a:endParaRPr lang="en-US" sz="2000" dirty="0" smtClean="0">
              <a:solidFill>
                <a:srgbClr val="FFFF00"/>
              </a:solidFill>
            </a:endParaRPr>
          </a:p>
        </p:txBody>
      </p:sp>
      <p:graphicFrame>
        <p:nvGraphicFramePr>
          <p:cNvPr id="1026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2133600"/>
          <a:ext cx="7772400" cy="421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hart" r:id="rId4" imgW="4667402" imgH="2533802" progId="Excel.Chart.8">
                  <p:embed/>
                </p:oleObj>
              </mc:Choice>
              <mc:Fallback>
                <p:oleObj name="Chart" r:id="rId4" imgW="4667402" imgH="2533802" progId="Excel.Char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133600"/>
                        <a:ext cx="7772400" cy="421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352800" y="6336268"/>
            <a:ext cx="3994299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Organic</a:t>
            </a:r>
            <a:r>
              <a:rPr lang="en-US" dirty="0"/>
              <a:t>   </a:t>
            </a:r>
            <a:r>
              <a:rPr lang="en-US" dirty="0">
                <a:solidFill>
                  <a:srgbClr val="FF0066"/>
                </a:solidFill>
              </a:rPr>
              <a:t>Semi-detached</a:t>
            </a:r>
            <a:r>
              <a:rPr lang="en-US" dirty="0"/>
              <a:t>   </a:t>
            </a:r>
            <a:r>
              <a:rPr lang="en-US" dirty="0">
                <a:solidFill>
                  <a:srgbClr val="FFFF00"/>
                </a:solidFill>
              </a:rPr>
              <a:t>Embedded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  Basic's Duration Formula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133600"/>
            <a:ext cx="7772400" cy="39989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4400" dirty="0" smtClean="0">
                <a:solidFill>
                  <a:srgbClr val="CC0000"/>
                </a:solidFill>
              </a:rPr>
              <a:t>TDEV = 2.5 </a:t>
            </a:r>
            <a:r>
              <a:rPr lang="en-US" sz="3600" b="1" dirty="0" smtClean="0">
                <a:solidFill>
                  <a:srgbClr val="CC0000"/>
                </a:solidFill>
                <a:cs typeface="Tahoma" pitchFamily="34" charset="0"/>
              </a:rPr>
              <a:t>×</a:t>
            </a:r>
            <a:r>
              <a:rPr lang="en-US" sz="4400" dirty="0" smtClean="0">
                <a:solidFill>
                  <a:srgbClr val="CC0000"/>
                </a:solidFill>
              </a:rPr>
              <a:t> </a:t>
            </a:r>
            <a:r>
              <a:rPr lang="en-US" sz="4400" dirty="0" err="1" smtClean="0">
                <a:solidFill>
                  <a:srgbClr val="CC0000"/>
                </a:solidFill>
              </a:rPr>
              <a:t>E</a:t>
            </a:r>
            <a:r>
              <a:rPr lang="en-US" sz="4400" baseline="30000" dirty="0" err="1" smtClean="0">
                <a:solidFill>
                  <a:srgbClr val="CC0000"/>
                </a:solidFill>
              </a:rPr>
              <a:t>b</a:t>
            </a:r>
            <a:endParaRPr lang="en-US" sz="4400" baseline="30000" dirty="0" smtClean="0">
              <a:solidFill>
                <a:srgbClr val="CC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TDEV = development time in months</a:t>
            </a:r>
          </a:p>
          <a:p>
            <a:pPr eaLnBrk="1" hangingPunct="1">
              <a:buFont typeface="Wingdings" pitchFamily="2" charset="2"/>
              <a:buNone/>
            </a:pPr>
            <a:endParaRPr lang="en-US" sz="1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		Organic       Semi	Embedded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b        0.38           0.35             0.32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685800" y="2133600"/>
          <a:ext cx="8077200" cy="438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hart" r:id="rId4" imgW="4667402" imgH="2533802" progId="Excel.Chart.8">
                  <p:embed/>
                </p:oleObj>
              </mc:Choice>
              <mc:Fallback>
                <p:oleObj name="Chart" r:id="rId4" imgW="4667402" imgH="2533802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133600"/>
                        <a:ext cx="8077200" cy="438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Intermediate Effort Formula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6437312" cy="21732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4400" b="1" smtClean="0">
                <a:solidFill>
                  <a:srgbClr val="CC0000"/>
                </a:solidFill>
              </a:rPr>
              <a:t>E = a </a:t>
            </a:r>
            <a:r>
              <a:rPr lang="en-US" b="1" smtClean="0">
                <a:solidFill>
                  <a:srgbClr val="CC0000"/>
                </a:solidFill>
                <a:cs typeface="Tahoma" pitchFamily="34" charset="0"/>
              </a:rPr>
              <a:t>×</a:t>
            </a:r>
            <a:r>
              <a:rPr lang="en-US" sz="4400" b="1" smtClean="0">
                <a:solidFill>
                  <a:srgbClr val="CC0000"/>
                </a:solidFill>
              </a:rPr>
              <a:t> Size</a:t>
            </a:r>
            <a:r>
              <a:rPr lang="en-US" sz="4400" b="1" baseline="30000" smtClean="0">
                <a:solidFill>
                  <a:srgbClr val="CC0000"/>
                </a:solidFill>
              </a:rPr>
              <a:t>b</a:t>
            </a:r>
            <a:r>
              <a:rPr lang="en-US" sz="4400" b="1" smtClean="0">
                <a:solidFill>
                  <a:srgbClr val="CC0000"/>
                </a:solidFill>
              </a:rPr>
              <a:t> </a:t>
            </a:r>
            <a:r>
              <a:rPr lang="en-US" b="1" smtClean="0">
                <a:solidFill>
                  <a:srgbClr val="CC0000"/>
                </a:solidFill>
                <a:cs typeface="Tahoma" pitchFamily="34" charset="0"/>
              </a:rPr>
              <a:t>×</a:t>
            </a:r>
            <a:r>
              <a:rPr lang="en-US" sz="4400" b="1" smtClean="0">
                <a:solidFill>
                  <a:srgbClr val="CC0000"/>
                </a:solidFill>
              </a:rPr>
              <a:t> C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smtClean="0"/>
              <a:t>E = person-months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smtClean="0"/>
              <a:t>Size = KLOC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smtClean="0"/>
              <a:t>C = 15 Cost Drivers</a:t>
            </a:r>
            <a:endParaRPr lang="en-US" sz="2800" smtClean="0"/>
          </a:p>
        </p:txBody>
      </p:sp>
      <p:graphicFrame>
        <p:nvGraphicFramePr>
          <p:cNvPr id="11296" name="Group 32"/>
          <p:cNvGraphicFramePr>
            <a:graphicFrameLocks noGrp="1"/>
          </p:cNvGraphicFramePr>
          <p:nvPr>
            <p:ph sz="half" idx="2"/>
          </p:nvPr>
        </p:nvGraphicFramePr>
        <p:xfrm>
          <a:off x="1143000" y="4572000"/>
          <a:ext cx="6324600" cy="1725613"/>
        </p:xfrm>
        <a:graphic>
          <a:graphicData uri="http://schemas.openxmlformats.org/drawingml/2006/table">
            <a:tbl>
              <a:tblPr/>
              <a:tblGrid>
                <a:gridCol w="865188"/>
                <a:gridCol w="1725612"/>
                <a:gridCol w="1752600"/>
                <a:gridCol w="1981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Organic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Semi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Embedded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2.8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1.05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1.20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000066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000066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713</TotalTime>
  <Words>442</Words>
  <Application>Microsoft Office PowerPoint</Application>
  <PresentationFormat>On-screen Show (4:3)</PresentationFormat>
  <Paragraphs>150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Blends</vt:lpstr>
      <vt:lpstr>Chart</vt:lpstr>
      <vt:lpstr>Estimation using COCOMO</vt:lpstr>
      <vt:lpstr>  COCOMO History</vt:lpstr>
      <vt:lpstr>  Modes  (project types)</vt:lpstr>
      <vt:lpstr>  Levels  (sophistication of estimate)</vt:lpstr>
      <vt:lpstr>  Basic's Effort Formula</vt:lpstr>
      <vt:lpstr>Estimation Type = Basic</vt:lpstr>
      <vt:lpstr>  Basic's Duration Formula</vt:lpstr>
      <vt:lpstr>PowerPoint Presentation</vt:lpstr>
      <vt:lpstr>Intermediate Effort Formula</vt:lpstr>
      <vt:lpstr>  Cost Drivers</vt:lpstr>
      <vt:lpstr>  Cost Drivers</vt:lpstr>
      <vt:lpstr>  Example of Intermediate</vt:lpstr>
      <vt:lpstr>  Detailed</vt:lpstr>
      <vt:lpstr>  Why COCOMO II</vt:lpstr>
      <vt:lpstr>  COCOMO II</vt:lpstr>
      <vt:lpstr>Application Composition Model</vt:lpstr>
      <vt:lpstr>  Object Points</vt:lpstr>
      <vt:lpstr>  Object Complexity Weight</vt:lpstr>
      <vt:lpstr>COCOMOII Rough Estimate of Effort</vt:lpstr>
      <vt:lpstr>  Next…</vt:lpstr>
    </vt:vector>
  </TitlesOfParts>
  <Company>Winthrop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on Estimation</dc:title>
  <dc:creator>Stephen Dannelly</dc:creator>
  <cp:lastModifiedBy>Stephen Dannelly</cp:lastModifiedBy>
  <cp:revision>22</cp:revision>
  <dcterms:created xsi:type="dcterms:W3CDTF">2004-09-20T15:52:26Z</dcterms:created>
  <dcterms:modified xsi:type="dcterms:W3CDTF">2017-01-31T21:01:52Z</dcterms:modified>
</cp:coreProperties>
</file>