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24"/>
  </p:handoutMasterIdLst>
  <p:sldIdLst>
    <p:sldId id="256" r:id="rId2"/>
    <p:sldId id="275" r:id="rId3"/>
    <p:sldId id="257" r:id="rId4"/>
    <p:sldId id="259" r:id="rId5"/>
    <p:sldId id="267" r:id="rId6"/>
    <p:sldId id="273" r:id="rId7"/>
    <p:sldId id="274" r:id="rId8"/>
    <p:sldId id="276" r:id="rId9"/>
    <p:sldId id="277" r:id="rId10"/>
    <p:sldId id="258" r:id="rId11"/>
    <p:sldId id="260" r:id="rId12"/>
    <p:sldId id="272" r:id="rId13"/>
    <p:sldId id="262" r:id="rId14"/>
    <p:sldId id="263" r:id="rId15"/>
    <p:sldId id="261" r:id="rId16"/>
    <p:sldId id="264" r:id="rId17"/>
    <p:sldId id="265" r:id="rId18"/>
    <p:sldId id="266" r:id="rId19"/>
    <p:sldId id="271" r:id="rId20"/>
    <p:sldId id="270" r:id="rId21"/>
    <p:sldId id="268" r:id="rId22"/>
    <p:sldId id="269" r:id="rId23"/>
  </p:sldIdLst>
  <p:sldSz cx="9144000" cy="6858000" type="screen4x3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56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608ECAFF-14BB-4989-BF17-6D6154B107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1865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A36B288D-3317-4F7B-8709-3DFEE8A4A7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1F7E82-9872-4443-BF74-4429EE6BC6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8F9166-03A2-4E39-AEDF-4E6185FA99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DDFB8-E7FD-4E23-A68D-C89EAB7A3E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30409D-4011-47BF-9A3E-4B4339AB4B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20F748-E003-405D-9378-30977F14B4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B19F0-5FAB-4C8E-82DD-B181A9C930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058BED-8CF1-43D2-90A6-094EFF06AA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E2E23-AAFE-4251-972C-A0BBFCB925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516495-E0AC-4353-AC1C-BDE77C9ECA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B80E3-B9ED-4C28-8441-7C3920E885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5FBDA-D554-4500-8EB2-676919668A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A59234D-0C35-4CD5-8325-B77B855729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Intro to Estimating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05200"/>
            <a:ext cx="7315200" cy="1752600"/>
          </a:xfrm>
        </p:spPr>
        <p:txBody>
          <a:bodyPr/>
          <a:lstStyle/>
          <a:p>
            <a:pPr eaLnBrk="1" hangingPunct="1"/>
            <a:r>
              <a:rPr lang="en-US" smtClean="0"/>
              <a:t>Part Art, Part Science</a:t>
            </a:r>
          </a:p>
        </p:txBody>
      </p:sp>
      <p:pic>
        <p:nvPicPr>
          <p:cNvPr id="3076" name="Picture 4" descr="C:\Documents and Settings\dannellys\Local Settings\Temporary Internet Files\Content.IE5\U93MBJI0\MCj0282910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871913"/>
            <a:ext cx="2133600" cy="280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6" descr="C:\Documents and Settings\dannellys\Local Settings\Temporary Internet Files\Content.IE5\KIKDNTDY\MCj0412402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4337050"/>
            <a:ext cx="2724150" cy="230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Estimation Approaches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57400"/>
            <a:ext cx="7772400" cy="3770313"/>
          </a:xfrm>
        </p:spPr>
        <p:txBody>
          <a:bodyPr/>
          <a:lstStyle/>
          <a:p>
            <a:pPr eaLnBrk="1" hangingPunct="1"/>
            <a:r>
              <a:rPr lang="en-US" b="1" dirty="0" smtClean="0"/>
              <a:t>Analogy</a:t>
            </a:r>
          </a:p>
          <a:p>
            <a:pPr eaLnBrk="1" hangingPunct="1"/>
            <a:endParaRPr lang="en-US" sz="2000" dirty="0" smtClean="0"/>
          </a:p>
          <a:p>
            <a:pPr eaLnBrk="1" hangingPunct="1"/>
            <a:r>
              <a:rPr lang="en-US" b="1" dirty="0" smtClean="0"/>
              <a:t>Decomposition Methods</a:t>
            </a:r>
          </a:p>
          <a:p>
            <a:pPr lvl="1" eaLnBrk="1" hangingPunct="1"/>
            <a:r>
              <a:rPr lang="en-US" dirty="0" smtClean="0"/>
              <a:t>lines of code</a:t>
            </a:r>
          </a:p>
          <a:p>
            <a:pPr lvl="1" eaLnBrk="1" hangingPunct="1"/>
            <a:r>
              <a:rPr lang="en-US" dirty="0" smtClean="0"/>
              <a:t>function points</a:t>
            </a:r>
          </a:p>
          <a:p>
            <a:pPr eaLnBrk="1" hangingPunct="1"/>
            <a:endParaRPr lang="en-US" sz="2000" dirty="0" smtClean="0"/>
          </a:p>
          <a:p>
            <a:pPr eaLnBrk="1" hangingPunct="1"/>
            <a:r>
              <a:rPr lang="en-US" b="1" dirty="0" smtClean="0"/>
              <a:t>Empirical Methods</a:t>
            </a:r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7620000" y="533400"/>
            <a:ext cx="990600" cy="914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7086600" y="152400"/>
            <a:ext cx="685800" cy="533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i="1" dirty="0" err="1" smtClean="0"/>
              <a:t>Decompositional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LOC-Based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017713"/>
            <a:ext cx="8193088" cy="4114800"/>
          </a:xfrm>
        </p:spPr>
        <p:txBody>
          <a:bodyPr/>
          <a:lstStyle/>
          <a:p>
            <a:pPr marL="609600" indent="-609600" eaLnBrk="1" hangingPunct="1">
              <a:spcBef>
                <a:spcPct val="40000"/>
              </a:spcBef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2800" smtClean="0"/>
              <a:t>divide, divide, divide; down to modules</a:t>
            </a:r>
          </a:p>
          <a:p>
            <a:pPr marL="609600" indent="-609600" eaLnBrk="1" hangingPunct="1">
              <a:spcBef>
                <a:spcPct val="40000"/>
              </a:spcBef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2800" smtClean="0"/>
              <a:t>for each module create optimistic, pessimistic, and probable sizes</a:t>
            </a:r>
          </a:p>
          <a:p>
            <a:pPr marL="609600" indent="-609600" eaLnBrk="1" hangingPunct="1">
              <a:spcBef>
                <a:spcPct val="40000"/>
              </a:spcBef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2800" smtClean="0"/>
              <a:t>size estimate = (opt + prob*4 + pess) / 6</a:t>
            </a:r>
          </a:p>
          <a:p>
            <a:pPr marL="609600" indent="-609600" eaLnBrk="1" hangingPunct="1">
              <a:spcBef>
                <a:spcPct val="40000"/>
              </a:spcBef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2800" smtClean="0"/>
              <a:t>look up LOC/pm for past modules in this domain</a:t>
            </a:r>
          </a:p>
          <a:p>
            <a:pPr marL="609600" indent="-609600" eaLnBrk="1" hangingPunct="1">
              <a:spcBef>
                <a:spcPct val="40000"/>
              </a:spcBef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2800" smtClean="0"/>
              <a:t>time = size / productivity</a:t>
            </a:r>
          </a:p>
          <a:p>
            <a:pPr marL="609600" indent="-609600" eaLnBrk="1" hangingPunct="1"/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Why LOC is not a good measure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17713"/>
            <a:ext cx="8726488" cy="4840287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dirty="0" smtClean="0"/>
              <a:t>Each of these inverts the sign of a number.  </a:t>
            </a:r>
            <a:r>
              <a:rPr lang="en-US" sz="2800" dirty="0" smtClean="0"/>
              <a:t>E.g.   -12 to +12   or   +12 to -12</a:t>
            </a:r>
          </a:p>
          <a:p>
            <a:pPr>
              <a:buClr>
                <a:srgbClr val="FF0000"/>
              </a:buClr>
              <a:buSzPct val="80000"/>
              <a:buFont typeface="Wingdings" pitchFamily="2" charset="2"/>
              <a:buChar char="Ø"/>
              <a:defRPr/>
            </a:pPr>
            <a:r>
              <a:rPr lang="en-US" sz="20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n = -n </a:t>
            </a:r>
          </a:p>
          <a:p>
            <a:pPr>
              <a:buClr>
                <a:srgbClr val="FF0000"/>
              </a:buClr>
              <a:buSzPct val="80000"/>
              <a:buFont typeface="Wingdings" pitchFamily="2" charset="2"/>
              <a:buChar char="Ø"/>
              <a:defRPr/>
            </a:pPr>
            <a:r>
              <a:rPr lang="en-US" sz="20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n = (0xffffffff ^ n) + 1; </a:t>
            </a:r>
          </a:p>
          <a:p>
            <a:pPr>
              <a:buClr>
                <a:srgbClr val="FF0000"/>
              </a:buClr>
              <a:buSzPct val="80000"/>
              <a:buFont typeface="Wingdings" pitchFamily="2" charset="2"/>
              <a:buChar char="Ø"/>
              <a:defRPr/>
            </a:pPr>
            <a:r>
              <a:rPr lang="en-US" sz="20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n = ~--n; </a:t>
            </a:r>
          </a:p>
          <a:p>
            <a:pPr>
              <a:buClr>
                <a:srgbClr val="FF0000"/>
              </a:buClr>
              <a:buSzPct val="80000"/>
              <a:buFont typeface="Wingdings" pitchFamily="2" charset="2"/>
              <a:buChar char="Ø"/>
              <a:defRPr/>
            </a:pPr>
            <a:r>
              <a:rPr lang="en-US" sz="20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n = ~n + 1; </a:t>
            </a:r>
          </a:p>
          <a:p>
            <a:pPr>
              <a:buClr>
                <a:srgbClr val="FF0000"/>
              </a:buClr>
              <a:buSzPct val="80000"/>
              <a:buFont typeface="Wingdings" pitchFamily="2" charset="2"/>
              <a:buChar char="Ø"/>
              <a:defRPr/>
            </a:pPr>
            <a:r>
              <a:rPr lang="en-US" sz="2000" b="1" dirty="0" err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x = </a:t>
            </a:r>
            <a:r>
              <a:rPr lang="en-US" sz="2000" dirty="0" err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numberToInvertSign</a:t>
            </a:r>
            <a:r>
              <a:rPr lang="en-US" sz="20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; </a:t>
            </a:r>
          </a:p>
          <a:p>
            <a:pPr marL="696913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000" b="1" dirty="0" err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0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pos = x &gt; 0; </a:t>
            </a:r>
          </a:p>
          <a:p>
            <a:pPr marL="696913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0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0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000" dirty="0" err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&lt; 2*</a:t>
            </a:r>
            <a:r>
              <a:rPr lang="en-US" sz="2000" dirty="0" err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Math.abs</a:t>
            </a:r>
            <a:r>
              <a:rPr lang="en-US" sz="20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(x); </a:t>
            </a:r>
            <a:r>
              <a:rPr lang="en-US" sz="2000" dirty="0" err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++)</a:t>
            </a:r>
          </a:p>
          <a:p>
            <a:pPr marL="696913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0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 { </a:t>
            </a:r>
            <a:r>
              <a:rPr lang="en-US" sz="20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0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(pos)</a:t>
            </a:r>
          </a:p>
          <a:p>
            <a:pPr marL="696913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0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   { </a:t>
            </a:r>
            <a:r>
              <a:rPr lang="en-US" sz="2000" dirty="0" err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numberToInvertSign</a:t>
            </a:r>
            <a:r>
              <a:rPr lang="en-US" sz="20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--; } </a:t>
            </a:r>
          </a:p>
          <a:p>
            <a:pPr marL="696913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0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   else</a:t>
            </a:r>
            <a:r>
              <a:rPr lang="en-US" sz="20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{ </a:t>
            </a:r>
            <a:r>
              <a:rPr lang="en-US" sz="2000" dirty="0" err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numberToInvertSign</a:t>
            </a:r>
            <a:r>
              <a:rPr lang="en-US" sz="20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++; } </a:t>
            </a:r>
          </a:p>
          <a:p>
            <a:pPr marL="696913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0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 }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i="1" dirty="0" err="1" smtClean="0"/>
              <a:t>Decompositional</a:t>
            </a:r>
            <a:r>
              <a:rPr lang="en-US" sz="3200" i="1" dirty="0" smtClean="0"/>
              <a:t>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dirty="0" smtClean="0"/>
              <a:t>Function Point-Based   </a:t>
            </a: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Step One</a:t>
            </a:r>
          </a:p>
        </p:txBody>
      </p:sp>
      <p:graphicFrame>
        <p:nvGraphicFramePr>
          <p:cNvPr id="12510" name="Group 222"/>
          <p:cNvGraphicFramePr>
            <a:graphicFrameLocks noGrp="1"/>
          </p:cNvGraphicFramePr>
          <p:nvPr>
            <p:ph idx="1"/>
          </p:nvPr>
        </p:nvGraphicFramePr>
        <p:xfrm>
          <a:off x="685800" y="2057400"/>
          <a:ext cx="8153400" cy="4098608"/>
        </p:xfrm>
        <a:graphic>
          <a:graphicData uri="http://schemas.openxmlformats.org/drawingml/2006/table">
            <a:tbl>
              <a:tblPr/>
              <a:tblGrid>
                <a:gridCol w="1358900"/>
                <a:gridCol w="1358900"/>
                <a:gridCol w="1358900"/>
                <a:gridCol w="1358900"/>
                <a:gridCol w="1358900"/>
                <a:gridCol w="135890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Info Domain Value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Count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Simple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Average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Complex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Total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External Inputs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External Outputs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External Inquiries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Internal Logical Files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15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External Interface Files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  FP-Based   </a:t>
            </a: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Step Two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017713"/>
            <a:ext cx="8421688" cy="4114800"/>
          </a:xfrm>
        </p:spPr>
        <p:txBody>
          <a:bodyPr/>
          <a:lstStyle/>
          <a:p>
            <a:pPr marL="396875" indent="-381000" algn="ctr" eaLnBrk="1" hangingPunct="1">
              <a:buFont typeface="Wingdings" pitchFamily="2" charset="2"/>
              <a:buNone/>
            </a:pPr>
            <a:r>
              <a:rPr lang="en-US" sz="2000" smtClean="0"/>
              <a:t>Rate each of the following from 0 to 5.</a:t>
            </a:r>
          </a:p>
          <a:p>
            <a:pPr marL="396875" indent="-381000" eaLnBrk="1" hangingPunct="1"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1600" smtClean="0"/>
              <a:t>Does system require reliable backup and recovery?</a:t>
            </a:r>
          </a:p>
          <a:p>
            <a:pPr marL="396875" indent="-381000" eaLnBrk="1" hangingPunct="1"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1600" smtClean="0"/>
              <a:t>Specialized data comm required to transfer data to/from app?</a:t>
            </a:r>
          </a:p>
          <a:p>
            <a:pPr marL="396875" indent="-381000" eaLnBrk="1" hangingPunct="1"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1600" smtClean="0"/>
              <a:t>Distributed processing?</a:t>
            </a:r>
          </a:p>
          <a:p>
            <a:pPr marL="396875" indent="-381000" eaLnBrk="1" hangingPunct="1"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1600" smtClean="0"/>
              <a:t>Is performance critical?</a:t>
            </a:r>
          </a:p>
          <a:p>
            <a:pPr marL="396875" indent="-381000" eaLnBrk="1" hangingPunct="1"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1600" smtClean="0"/>
              <a:t>System to be run in existing environment?</a:t>
            </a:r>
          </a:p>
          <a:p>
            <a:pPr marL="396875" indent="-381000" eaLnBrk="1" hangingPunct="1"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1600" smtClean="0"/>
              <a:t>System requires on-line data entry?</a:t>
            </a:r>
          </a:p>
          <a:p>
            <a:pPr marL="396875" indent="-381000" eaLnBrk="1" hangingPunct="1"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1600" smtClean="0"/>
              <a:t>Data entry over multiple screens?</a:t>
            </a:r>
          </a:p>
          <a:p>
            <a:pPr marL="396875" indent="-381000" eaLnBrk="1" hangingPunct="1"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1600" smtClean="0"/>
              <a:t>ILFs updated on-line?</a:t>
            </a:r>
          </a:p>
          <a:p>
            <a:pPr marL="396875" indent="-381000" eaLnBrk="1" hangingPunct="1"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1600" smtClean="0"/>
              <a:t>Are inputs, outputs, files, or inquiries complex?</a:t>
            </a:r>
          </a:p>
          <a:p>
            <a:pPr marL="396875" indent="-381000" eaLnBrk="1" hangingPunct="1"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1600" smtClean="0"/>
              <a:t>Is the internal processing complex?</a:t>
            </a:r>
          </a:p>
          <a:p>
            <a:pPr marL="396875" indent="-381000" eaLnBrk="1" hangingPunct="1"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1600" smtClean="0"/>
              <a:t>Is the code designed to be reusable?</a:t>
            </a:r>
          </a:p>
          <a:p>
            <a:pPr marL="396875" indent="-381000" eaLnBrk="1" hangingPunct="1"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1600" smtClean="0"/>
              <a:t>Are conversion and installation included in the design?</a:t>
            </a:r>
          </a:p>
          <a:p>
            <a:pPr marL="396875" indent="-381000" eaLnBrk="1" hangingPunct="1"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1600" smtClean="0"/>
              <a:t>Is the system designed for multiple installations in different organizations?</a:t>
            </a:r>
          </a:p>
          <a:p>
            <a:pPr marL="396875" indent="-381000" eaLnBrk="1" hangingPunct="1"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1600" smtClean="0"/>
              <a:t>Is the app designed to facilitate change and ease of use?</a:t>
            </a:r>
          </a:p>
          <a:p>
            <a:pPr marL="396875" indent="-381000" eaLnBrk="1" hangingPunct="1">
              <a:buFont typeface="Wingdings" pitchFamily="2" charset="2"/>
              <a:buNone/>
            </a:pPr>
            <a:endParaRPr lang="en-US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 FP-Based</a:t>
            </a:r>
            <a:endParaRPr lang="en-US" sz="320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905000"/>
            <a:ext cx="7315200" cy="4227513"/>
          </a:xfrm>
        </p:spPr>
        <p:txBody>
          <a:bodyPr/>
          <a:lstStyle/>
          <a:p>
            <a:pPr marL="6350" indent="7938" eaLnBrk="1" hangingPunct="1">
              <a:buFont typeface="Wingdings" pitchFamily="2" charset="2"/>
              <a:buNone/>
            </a:pP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Step Three</a:t>
            </a:r>
          </a:p>
          <a:p>
            <a:pPr marL="6350" indent="7938" algn="ctr" eaLnBrk="1" hangingPunct="1">
              <a:buFont typeface="Wingdings" pitchFamily="2" charset="2"/>
              <a:buNone/>
            </a:pPr>
            <a:r>
              <a:rPr lang="en-US" dirty="0" smtClean="0"/>
              <a:t>FP = total count  X  </a:t>
            </a:r>
          </a:p>
          <a:p>
            <a:pPr marL="6350" indent="7938" algn="ctr" eaLnBrk="1" hangingPunct="1">
              <a:buFont typeface="Wingdings" pitchFamily="2" charset="2"/>
              <a:buNone/>
            </a:pPr>
            <a:r>
              <a:rPr lang="en-US" dirty="0" smtClean="0"/>
              <a:t>[0.65 +  (0.01  X  </a:t>
            </a:r>
            <a:r>
              <a:rPr lang="en-US" dirty="0" smtClean="0">
                <a:cs typeface="Tahoma" pitchFamily="34" charset="0"/>
              </a:rPr>
              <a:t>∑(</a:t>
            </a:r>
            <a:r>
              <a:rPr lang="en-US" sz="2800" dirty="0" smtClean="0">
                <a:cs typeface="Tahoma" pitchFamily="34" charset="0"/>
              </a:rPr>
              <a:t>F</a:t>
            </a:r>
            <a:r>
              <a:rPr lang="en-US" sz="2800" baseline="-25000" dirty="0" smtClean="0">
                <a:cs typeface="Tahoma" pitchFamily="34" charset="0"/>
              </a:rPr>
              <a:t>I</a:t>
            </a:r>
            <a:r>
              <a:rPr lang="en-US" dirty="0" smtClean="0">
                <a:cs typeface="Tahoma" pitchFamily="34" charset="0"/>
              </a:rPr>
              <a:t>)</a:t>
            </a:r>
            <a:r>
              <a:rPr lang="en-US" sz="2000" dirty="0" smtClean="0">
                <a:cs typeface="Tahoma" pitchFamily="34" charset="0"/>
              </a:rPr>
              <a:t>I=1to14</a:t>
            </a:r>
            <a:r>
              <a:rPr lang="en-US" dirty="0" smtClean="0">
                <a:cs typeface="Tahoma" pitchFamily="34" charset="0"/>
              </a:rPr>
              <a:t>) ]</a:t>
            </a:r>
          </a:p>
          <a:p>
            <a:pPr marL="6350" indent="7938" eaLnBrk="1" hangingPunct="1">
              <a:buFont typeface="Wingdings" pitchFamily="2" charset="2"/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 marL="6350" indent="7938" eaLnBrk="1" hangingPunct="1">
              <a:buFont typeface="Wingdings" pitchFamily="2" charset="2"/>
              <a:buNone/>
            </a:pP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Step Four</a:t>
            </a:r>
          </a:p>
          <a:p>
            <a:pPr marL="6350" indent="7938" eaLnBrk="1" hangingPunct="1">
              <a:buFont typeface="Wingdings" pitchFamily="2" charset="2"/>
              <a:buNone/>
            </a:pPr>
            <a:r>
              <a:rPr lang="en-US" sz="2800" dirty="0" smtClean="0"/>
              <a:t>use past measures of FP per person-month to determine time</a:t>
            </a:r>
            <a:endParaRPr lang="en-US" sz="2800" dirty="0" smtClean="0">
              <a:cs typeface="Tahoma" pitchFamily="34" charset="0"/>
            </a:endParaRPr>
          </a:p>
          <a:p>
            <a:pPr marL="6350" indent="7938" algn="ctr" eaLnBrk="1" hangingPunct="1">
              <a:buFont typeface="Wingdings" pitchFamily="2" charset="2"/>
              <a:buNone/>
            </a:pPr>
            <a:endParaRPr lang="en-US" sz="2800" dirty="0" smtClean="0"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  </a:t>
            </a:r>
            <a:r>
              <a:rPr lang="en-US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</a:t>
            </a:r>
            <a:r>
              <a:rPr lang="en-US" dirty="0" smtClean="0">
                <a:solidFill>
                  <a:srgbClr val="008000"/>
                </a:solidFill>
              </a:rPr>
              <a:t>   </a:t>
            </a:r>
            <a:r>
              <a:rPr lang="en-US" sz="3200" dirty="0" smtClean="0">
                <a:solidFill>
                  <a:srgbClr val="008000"/>
                </a:solidFill>
              </a:rPr>
              <a:t>Alarm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017713"/>
            <a:ext cx="8116888" cy="4114800"/>
          </a:xfrm>
        </p:spPr>
        <p:txBody>
          <a:bodyPr/>
          <a:lstStyle/>
          <a:p>
            <a:pPr eaLnBrk="1" hangingPunct="1"/>
            <a:r>
              <a:rPr lang="en-US" dirty="0" smtClean="0"/>
              <a:t>Inputs, Outputs, Data</a:t>
            </a:r>
          </a:p>
          <a:p>
            <a:pPr lvl="1" eaLnBrk="1" hangingPunct="1"/>
            <a:r>
              <a:rPr lang="en-US" dirty="0" smtClean="0"/>
              <a:t>3 inputs - password, panic, on/off</a:t>
            </a:r>
          </a:p>
          <a:p>
            <a:pPr lvl="1" eaLnBrk="1" hangingPunct="1"/>
            <a:r>
              <a:rPr lang="en-US" dirty="0" smtClean="0"/>
              <a:t>2 outputs - messages, sensor status</a:t>
            </a:r>
          </a:p>
          <a:p>
            <a:pPr lvl="1" eaLnBrk="1" hangingPunct="1"/>
            <a:r>
              <a:rPr lang="en-US" dirty="0" smtClean="0"/>
              <a:t>2 inquiries - zone inquiry, sensor inquiry</a:t>
            </a:r>
          </a:p>
          <a:p>
            <a:pPr lvl="1" eaLnBrk="1" hangingPunct="1"/>
            <a:r>
              <a:rPr lang="en-US" dirty="0" smtClean="0"/>
              <a:t>1 ILF - system configuration</a:t>
            </a:r>
          </a:p>
          <a:p>
            <a:pPr lvl="1" eaLnBrk="1" hangingPunct="1"/>
            <a:r>
              <a:rPr lang="en-US" dirty="0" smtClean="0"/>
              <a:t>4 EIF - test sensor, zone setting, on/off, alert</a:t>
            </a:r>
          </a:p>
          <a:p>
            <a:pPr eaLnBrk="1" hangingPunct="1">
              <a:spcBef>
                <a:spcPct val="40000"/>
              </a:spcBef>
            </a:pPr>
            <a:r>
              <a:rPr lang="en-US" dirty="0" smtClean="0"/>
              <a:t>assuming all are simple, total count = 50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2743200" y="6400800"/>
            <a:ext cx="41798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i="1"/>
              <a:t>Software Engineering: Practitioner's Approach</a:t>
            </a:r>
            <a:r>
              <a:rPr lang="en-US" sz="1200"/>
              <a:t> by Pressman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  </a:t>
            </a:r>
            <a:r>
              <a:rPr lang="en-US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</a:t>
            </a:r>
            <a:r>
              <a:rPr lang="en-US" dirty="0" smtClean="0">
                <a:solidFill>
                  <a:srgbClr val="008000"/>
                </a:solidFill>
              </a:rPr>
              <a:t>   </a:t>
            </a:r>
            <a:r>
              <a:rPr lang="en-US" sz="3200" dirty="0" smtClean="0">
                <a:solidFill>
                  <a:srgbClr val="008000"/>
                </a:solidFill>
              </a:rPr>
              <a:t>Alarm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017713"/>
            <a:ext cx="8116888" cy="4114800"/>
          </a:xfrm>
        </p:spPr>
        <p:txBody>
          <a:bodyPr/>
          <a:lstStyle/>
          <a:p>
            <a:pPr eaLnBrk="1" hangingPunct="1"/>
            <a:r>
              <a:rPr lang="en-US" smtClean="0"/>
              <a:t>assuming moderately complex, adjustment = 46</a:t>
            </a:r>
          </a:p>
          <a:p>
            <a:pPr eaLnBrk="1" hangingPunct="1"/>
            <a:r>
              <a:rPr lang="en-US" smtClean="0"/>
              <a:t>FP= 50*[.65+(.01*46)] = 56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Past experience shows 12 FP/pm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b="1" smtClean="0"/>
              <a:t>Duration</a:t>
            </a:r>
            <a:r>
              <a:rPr lang="en-US" smtClean="0"/>
              <a:t> = 56/12 = </a:t>
            </a:r>
            <a:r>
              <a:rPr lang="en-US" b="1" smtClean="0"/>
              <a:t>4.67</a:t>
            </a:r>
            <a:r>
              <a:rPr lang="en-US" smtClean="0"/>
              <a:t>person-months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743200" y="6400800"/>
            <a:ext cx="41798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i="1"/>
              <a:t>Software Engineering: Practitioner's Approach</a:t>
            </a:r>
            <a:r>
              <a:rPr lang="en-US" sz="1200"/>
              <a:t> by Pressman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214313"/>
            <a:ext cx="7419975" cy="1462087"/>
          </a:xfrm>
        </p:spPr>
        <p:txBody>
          <a:bodyPr/>
          <a:lstStyle/>
          <a:p>
            <a:pPr eaLnBrk="1" hangingPunct="1"/>
            <a:r>
              <a:rPr lang="en-US" smtClean="0"/>
              <a:t>Required Effort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017713"/>
            <a:ext cx="8421688" cy="4114800"/>
          </a:xfrm>
        </p:spPr>
        <p:txBody>
          <a:bodyPr/>
          <a:lstStyle/>
          <a:p>
            <a:pPr marL="6350" indent="7938" algn="r" eaLnBrk="1" hangingPunct="1">
              <a:buFont typeface="Wingdings" pitchFamily="2" charset="2"/>
              <a:buNone/>
            </a:pPr>
            <a:r>
              <a:rPr lang="en-US" sz="2800" b="1" smtClean="0">
                <a:solidFill>
                  <a:srgbClr val="FF0000"/>
                </a:solidFill>
              </a:rPr>
              <a:t>A lot of people working for a short time.</a:t>
            </a:r>
          </a:p>
          <a:p>
            <a:pPr marL="6350" indent="7938" algn="r" eaLnBrk="1" hangingPunct="1">
              <a:buFont typeface="Wingdings" pitchFamily="2" charset="2"/>
              <a:buNone/>
            </a:pPr>
            <a:r>
              <a:rPr lang="en-US" sz="2800" b="1" smtClean="0">
                <a:solidFill>
                  <a:srgbClr val="008000"/>
                </a:solidFill>
              </a:rPr>
              <a:t>One person working for a long time.</a:t>
            </a:r>
          </a:p>
        </p:txBody>
      </p:sp>
      <p:sp>
        <p:nvSpPr>
          <p:cNvPr id="15364" name="Text Box 6"/>
          <p:cNvSpPr txBox="1">
            <a:spLocks noChangeArrowheads="1"/>
          </p:cNvSpPr>
          <p:nvPr/>
        </p:nvSpPr>
        <p:spPr bwMode="auto">
          <a:xfrm>
            <a:off x="3048000" y="6096000"/>
            <a:ext cx="2084388" cy="3667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Development Time</a:t>
            </a:r>
          </a:p>
        </p:txBody>
      </p:sp>
      <p:sp>
        <p:nvSpPr>
          <p:cNvPr id="15365" name="Text Box 7"/>
          <p:cNvSpPr txBox="1">
            <a:spLocks noChangeArrowheads="1"/>
          </p:cNvSpPr>
          <p:nvPr/>
        </p:nvSpPr>
        <p:spPr bwMode="auto">
          <a:xfrm>
            <a:off x="365125" y="3841750"/>
            <a:ext cx="854075" cy="3667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People</a:t>
            </a:r>
          </a:p>
        </p:txBody>
      </p:sp>
      <p:sp>
        <p:nvSpPr>
          <p:cNvPr id="15366" name="Line 10"/>
          <p:cNvSpPr>
            <a:spLocks noChangeShapeType="1"/>
          </p:cNvSpPr>
          <p:nvPr/>
        </p:nvSpPr>
        <p:spPr bwMode="auto">
          <a:xfrm>
            <a:off x="1371600" y="3352800"/>
            <a:ext cx="4114800" cy="25908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367" name="Text Box 14"/>
          <p:cNvSpPr txBox="1">
            <a:spLocks noChangeArrowheads="1"/>
          </p:cNvSpPr>
          <p:nvPr/>
        </p:nvSpPr>
        <p:spPr bwMode="auto">
          <a:xfrm>
            <a:off x="3733800" y="4267200"/>
            <a:ext cx="42814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u="sng">
                <a:solidFill>
                  <a:schemeClr val="accent2"/>
                </a:solidFill>
              </a:rPr>
              <a:t>Total Effort</a:t>
            </a:r>
            <a:r>
              <a:rPr lang="en-US" b="1">
                <a:solidFill>
                  <a:schemeClr val="accent2"/>
                </a:solidFill>
              </a:rPr>
              <a:t> to Complete the Project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1295400" y="4800600"/>
            <a:ext cx="2362200" cy="1219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369" name="Line 5"/>
          <p:cNvSpPr>
            <a:spLocks noChangeShapeType="1"/>
          </p:cNvSpPr>
          <p:nvPr/>
        </p:nvSpPr>
        <p:spPr bwMode="auto">
          <a:xfrm>
            <a:off x="1295400" y="6019800"/>
            <a:ext cx="5486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370" name="Line 4"/>
          <p:cNvSpPr>
            <a:spLocks noChangeShapeType="1"/>
          </p:cNvSpPr>
          <p:nvPr/>
        </p:nvSpPr>
        <p:spPr bwMode="auto">
          <a:xfrm>
            <a:off x="1295400" y="2971800"/>
            <a:ext cx="0" cy="304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1" name="Oval 12"/>
          <p:cNvSpPr>
            <a:spLocks noChangeArrowheads="1"/>
          </p:cNvSpPr>
          <p:nvPr/>
        </p:nvSpPr>
        <p:spPr bwMode="auto">
          <a:xfrm>
            <a:off x="1219200" y="3200400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Oval 13"/>
          <p:cNvSpPr>
            <a:spLocks noChangeArrowheads="1"/>
          </p:cNvSpPr>
          <p:nvPr/>
        </p:nvSpPr>
        <p:spPr bwMode="auto">
          <a:xfrm>
            <a:off x="5334000" y="5791200"/>
            <a:ext cx="304800" cy="3048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8000"/>
              </a:solidFill>
            </a:endParaRPr>
          </a:p>
        </p:txBody>
      </p:sp>
      <p:sp>
        <p:nvSpPr>
          <p:cNvPr id="4" name="Freeform 3"/>
          <p:cNvSpPr/>
          <p:nvPr/>
        </p:nvSpPr>
        <p:spPr bwMode="auto">
          <a:xfrm>
            <a:off x="2932043" y="4633914"/>
            <a:ext cx="1716157" cy="842548"/>
          </a:xfrm>
          <a:custGeom>
            <a:avLst/>
            <a:gdLst>
              <a:gd name="connsiteX0" fmla="*/ 0 w 1987827"/>
              <a:gd name="connsiteY0" fmla="*/ 765313 h 765313"/>
              <a:gd name="connsiteX1" fmla="*/ 1411357 w 1987827"/>
              <a:gd name="connsiteY1" fmla="*/ 586409 h 765313"/>
              <a:gd name="connsiteX2" fmla="*/ 1987827 w 1987827"/>
              <a:gd name="connsiteY2" fmla="*/ 0 h 765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87827" h="765313">
                <a:moveTo>
                  <a:pt x="0" y="765313"/>
                </a:moveTo>
                <a:cubicBezTo>
                  <a:pt x="540026" y="739637"/>
                  <a:pt x="1080053" y="713961"/>
                  <a:pt x="1411357" y="586409"/>
                </a:cubicBezTo>
                <a:cubicBezTo>
                  <a:pt x="1742661" y="458857"/>
                  <a:pt x="1865244" y="229428"/>
                  <a:pt x="1987827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ysDash"/>
            <a:round/>
            <a:headEnd type="stealth" w="lg" len="lg"/>
            <a:tailEnd type="none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6387" name="Picture 3" descr="scheduling_man_days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438400"/>
            <a:ext cx="8305800" cy="292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14313"/>
            <a:ext cx="7572375" cy="1462087"/>
          </a:xfrm>
        </p:spPr>
        <p:txBody>
          <a:bodyPr/>
          <a:lstStyle/>
          <a:p>
            <a:r>
              <a:rPr lang="en-US" i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TED Video Response</a:t>
            </a:r>
            <a:endParaRPr lang="en-US" i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17713"/>
            <a:ext cx="8382000" cy="411480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err="1" smtClean="0">
                <a:solidFill>
                  <a:srgbClr val="FF0066"/>
                </a:solidFill>
              </a:rPr>
              <a:t>Tali</a:t>
            </a:r>
            <a:r>
              <a:rPr lang="en-US" b="1" dirty="0" smtClean="0">
                <a:solidFill>
                  <a:srgbClr val="FF0066"/>
                </a:solidFill>
              </a:rPr>
              <a:t> </a:t>
            </a:r>
            <a:r>
              <a:rPr lang="en-US" b="1" dirty="0" err="1">
                <a:solidFill>
                  <a:srgbClr val="FF0066"/>
                </a:solidFill>
              </a:rPr>
              <a:t>Sharot</a:t>
            </a:r>
            <a:r>
              <a:rPr lang="en-US" b="1" dirty="0">
                <a:solidFill>
                  <a:srgbClr val="FF0066"/>
                </a:solidFill>
              </a:rPr>
              <a:t>: The optimism </a:t>
            </a:r>
            <a:r>
              <a:rPr lang="en-US" b="1" dirty="0" smtClean="0">
                <a:solidFill>
                  <a:srgbClr val="FF0066"/>
                </a:solidFill>
              </a:rPr>
              <a:t>bias</a:t>
            </a:r>
          </a:p>
          <a:p>
            <a:pPr marL="514350" indent="-514350">
              <a:spcBef>
                <a:spcPts val="1800"/>
              </a:spcBef>
              <a:buClr>
                <a:srgbClr val="FF0066"/>
              </a:buClr>
              <a:buSzPct val="100000"/>
              <a:buFont typeface="+mj-lt"/>
              <a:buAutoNum type="arabicPeriod"/>
            </a:pPr>
            <a:r>
              <a:rPr lang="en-US" sz="2800" dirty="0" smtClean="0">
                <a:solidFill>
                  <a:srgbClr val="008000"/>
                </a:solidFill>
              </a:rPr>
              <a:t>What </a:t>
            </a:r>
            <a:r>
              <a:rPr lang="en-US" sz="2800" dirty="0">
                <a:solidFill>
                  <a:srgbClr val="008000"/>
                </a:solidFill>
              </a:rPr>
              <a:t>does this talk have to do with Software Project Management? </a:t>
            </a:r>
          </a:p>
          <a:p>
            <a:pPr marL="514350" indent="-514350">
              <a:spcBef>
                <a:spcPts val="1800"/>
              </a:spcBef>
              <a:buClr>
                <a:srgbClr val="FF0066"/>
              </a:buClr>
              <a:buSzPct val="100000"/>
              <a:buFont typeface="+mj-lt"/>
              <a:buAutoNum type="arabicPeriod"/>
            </a:pPr>
            <a:r>
              <a:rPr lang="en-US" sz="2800" dirty="0">
                <a:solidFill>
                  <a:srgbClr val="008000"/>
                </a:solidFill>
              </a:rPr>
              <a:t>Do we learn more from positive data or negative data? Why? </a:t>
            </a:r>
          </a:p>
          <a:p>
            <a:pPr marL="514350" indent="-514350">
              <a:spcBef>
                <a:spcPts val="1800"/>
              </a:spcBef>
              <a:buClr>
                <a:srgbClr val="FF0066"/>
              </a:buClr>
              <a:buSzPct val="100000"/>
              <a:buFont typeface="+mj-lt"/>
              <a:buAutoNum type="arabicPeriod"/>
            </a:pPr>
            <a:r>
              <a:rPr lang="en-US" sz="2800" dirty="0">
                <a:solidFill>
                  <a:srgbClr val="008000"/>
                </a:solidFill>
              </a:rPr>
              <a:t>Does awareness of the Optimism Bias destroy it? </a:t>
            </a:r>
          </a:p>
          <a:p>
            <a:pPr marL="514350" indent="-514350">
              <a:spcBef>
                <a:spcPts val="1800"/>
              </a:spcBef>
              <a:buClr>
                <a:srgbClr val="FF0066"/>
              </a:buClr>
              <a:buSzPct val="100000"/>
              <a:buFont typeface="+mj-lt"/>
              <a:buAutoNum type="arabicPeriod"/>
            </a:pPr>
            <a:r>
              <a:rPr lang="en-US" sz="2800" dirty="0">
                <a:solidFill>
                  <a:srgbClr val="008000"/>
                </a:solidFill>
              </a:rPr>
              <a:t>How can the information in this video help you with software project cost estimation?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2899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 Real Required Effort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017713"/>
            <a:ext cx="8421688" cy="4114800"/>
          </a:xfrm>
        </p:spPr>
        <p:txBody>
          <a:bodyPr/>
          <a:lstStyle/>
          <a:p>
            <a:pPr marL="6350" indent="7938" algn="ctr" eaLnBrk="1" hangingPunct="1">
              <a:buFont typeface="Wingdings" pitchFamily="2" charset="2"/>
              <a:buNone/>
            </a:pPr>
            <a:r>
              <a:rPr lang="en-US" b="1" smtClean="0">
                <a:solidFill>
                  <a:schemeClr val="accent2"/>
                </a:solidFill>
              </a:rPr>
              <a:t>The work of 1 person over 6 months can not be done by 6 people in 1 month!</a:t>
            </a:r>
          </a:p>
          <a:p>
            <a:pPr marL="6350" indent="7938" eaLnBrk="1" hangingPunct="1">
              <a:buFont typeface="Wingdings" pitchFamily="2" charset="2"/>
              <a:buNone/>
            </a:pPr>
            <a:endParaRPr lang="en-US" b="1" smtClean="0">
              <a:solidFill>
                <a:schemeClr val="accent2"/>
              </a:solidFill>
            </a:endParaRP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1295400" y="3429000"/>
            <a:ext cx="0" cy="2590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1295400" y="6019800"/>
            <a:ext cx="5486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3048000" y="6096000"/>
            <a:ext cx="2084388" cy="3667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Development Time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365125" y="3841750"/>
            <a:ext cx="854075" cy="3667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People</a:t>
            </a:r>
          </a:p>
        </p:txBody>
      </p:sp>
      <p:sp>
        <p:nvSpPr>
          <p:cNvPr id="17416" name="Freeform 8"/>
          <p:cNvSpPr>
            <a:spLocks/>
          </p:cNvSpPr>
          <p:nvPr/>
        </p:nvSpPr>
        <p:spPr bwMode="auto">
          <a:xfrm>
            <a:off x="1905000" y="3505200"/>
            <a:ext cx="4927600" cy="2184400"/>
          </a:xfrm>
          <a:custGeom>
            <a:avLst/>
            <a:gdLst>
              <a:gd name="T0" fmla="*/ 0 w 3104"/>
              <a:gd name="T1" fmla="*/ 0 h 1376"/>
              <a:gd name="T2" fmla="*/ 2147483647 w 3104"/>
              <a:gd name="T3" fmla="*/ 2147483647 h 1376"/>
              <a:gd name="T4" fmla="*/ 2147483647 w 3104"/>
              <a:gd name="T5" fmla="*/ 2147483647 h 1376"/>
              <a:gd name="T6" fmla="*/ 2147483647 w 3104"/>
              <a:gd name="T7" fmla="*/ 2147483647 h 1376"/>
              <a:gd name="T8" fmla="*/ 2147483647 w 3104"/>
              <a:gd name="T9" fmla="*/ 2147483647 h 1376"/>
              <a:gd name="T10" fmla="*/ 2147483647 w 3104"/>
              <a:gd name="T11" fmla="*/ 2147483647 h 1376"/>
              <a:gd name="T12" fmla="*/ 2147483647 w 3104"/>
              <a:gd name="T13" fmla="*/ 2147483647 h 1376"/>
              <a:gd name="T14" fmla="*/ 2147483647 w 3104"/>
              <a:gd name="T15" fmla="*/ 2147483647 h 137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104"/>
              <a:gd name="T25" fmla="*/ 0 h 1376"/>
              <a:gd name="T26" fmla="*/ 3104 w 3104"/>
              <a:gd name="T27" fmla="*/ 1376 h 137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104" h="1376">
                <a:moveTo>
                  <a:pt x="0" y="0"/>
                </a:moveTo>
                <a:cubicBezTo>
                  <a:pt x="84" y="324"/>
                  <a:pt x="168" y="648"/>
                  <a:pt x="336" y="864"/>
                </a:cubicBezTo>
                <a:cubicBezTo>
                  <a:pt x="504" y="1080"/>
                  <a:pt x="784" y="1216"/>
                  <a:pt x="1008" y="1296"/>
                </a:cubicBezTo>
                <a:cubicBezTo>
                  <a:pt x="1232" y="1376"/>
                  <a:pt x="1480" y="1352"/>
                  <a:pt x="1680" y="1344"/>
                </a:cubicBezTo>
                <a:cubicBezTo>
                  <a:pt x="1880" y="1336"/>
                  <a:pt x="2056" y="1304"/>
                  <a:pt x="2208" y="1248"/>
                </a:cubicBezTo>
                <a:cubicBezTo>
                  <a:pt x="2360" y="1192"/>
                  <a:pt x="2456" y="1112"/>
                  <a:pt x="2592" y="1008"/>
                </a:cubicBezTo>
                <a:cubicBezTo>
                  <a:pt x="2728" y="904"/>
                  <a:pt x="2944" y="696"/>
                  <a:pt x="3024" y="624"/>
                </a:cubicBezTo>
                <a:cubicBezTo>
                  <a:pt x="3104" y="552"/>
                  <a:pt x="3088" y="564"/>
                  <a:pt x="3072" y="576"/>
                </a:cubicBezTo>
              </a:path>
            </a:pathLst>
          </a:custGeom>
          <a:noFill/>
          <a:ln w="57150">
            <a:solidFill>
              <a:schemeClr val="accent2"/>
            </a:solidFill>
            <a:round/>
            <a:headEnd type="triangle" w="lg" len="lg"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1371600" y="3352800"/>
            <a:ext cx="4114800" cy="259080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5029200" y="4495800"/>
            <a:ext cx="1319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Total Effort</a:t>
            </a:r>
          </a:p>
        </p:txBody>
      </p:sp>
      <p:sp>
        <p:nvSpPr>
          <p:cNvPr id="23563" name="AutoShape 11"/>
          <p:cNvSpPr>
            <a:spLocks noChangeArrowheads="1"/>
          </p:cNvSpPr>
          <p:nvPr/>
        </p:nvSpPr>
        <p:spPr bwMode="auto">
          <a:xfrm>
            <a:off x="8153400" y="228600"/>
            <a:ext cx="685800" cy="685800"/>
          </a:xfrm>
          <a:prstGeom prst="star5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7420" name="Picture 13" descr="http://blogs.technet.com/blogfiles/seanearp/WindowsLiveWriter/TheMythicalManMonth_B979/book_the_mythical_man_mont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3954463"/>
            <a:ext cx="1905000" cy="290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 Other Factors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Reusing Code?</a:t>
            </a:r>
          </a:p>
          <a:p>
            <a:pPr eaLnBrk="1" hangingPunct="1"/>
            <a:r>
              <a:rPr lang="en-US" smtClean="0"/>
              <a:t>Level of Personnel's Experience?</a:t>
            </a:r>
          </a:p>
          <a:p>
            <a:pPr eaLnBrk="1" hangingPunct="1"/>
            <a:r>
              <a:rPr lang="en-US" smtClean="0"/>
              <a:t>?????</a:t>
            </a:r>
          </a:p>
        </p:txBody>
      </p:sp>
      <p:pic>
        <p:nvPicPr>
          <p:cNvPr id="18436" name="Picture 5" descr="http://a2.vox.com/6a00d09e512cfdbe2b00e398c6186a0005-p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3833813"/>
            <a:ext cx="6257925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b="1" i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Next…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/>
              <a:t>Empirical Estimation </a:t>
            </a:r>
            <a:r>
              <a:rPr lang="en-US" dirty="0" smtClean="0"/>
              <a:t>via </a:t>
            </a:r>
            <a:r>
              <a:rPr lang="en-US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COCOMO</a:t>
            </a:r>
          </a:p>
          <a:p>
            <a:pPr lvl="1" eaLnBrk="1" hangingPunct="1">
              <a:spcBef>
                <a:spcPts val="1800"/>
              </a:spcBef>
              <a:defRPr/>
            </a:pPr>
            <a:r>
              <a:rPr lang="en-US" u="sng" dirty="0" smtClean="0"/>
              <a:t>Co</a:t>
            </a:r>
            <a:r>
              <a:rPr lang="en-US" dirty="0" smtClean="0"/>
              <a:t>nstructive </a:t>
            </a:r>
            <a:r>
              <a:rPr lang="en-US" u="sng" dirty="0" smtClean="0"/>
              <a:t>Co</a:t>
            </a:r>
            <a:r>
              <a:rPr lang="en-US" dirty="0" smtClean="0"/>
              <a:t>st </a:t>
            </a:r>
            <a:r>
              <a:rPr lang="en-US" u="sng" dirty="0" smtClean="0"/>
              <a:t>Mo</a:t>
            </a:r>
            <a:r>
              <a:rPr lang="en-US" dirty="0" smtClean="0"/>
              <a:t>del</a:t>
            </a:r>
          </a:p>
          <a:p>
            <a:pPr lvl="1" eaLnBrk="1" hangingPunct="1">
              <a:spcBef>
                <a:spcPts val="1800"/>
              </a:spcBef>
              <a:defRPr/>
            </a:pPr>
            <a:r>
              <a:rPr lang="en-US" dirty="0" smtClean="0"/>
              <a:t>E = a </a:t>
            </a:r>
            <a:r>
              <a:rPr lang="en-US" dirty="0" smtClean="0">
                <a:cs typeface="Tahoma" pitchFamily="34" charset="0"/>
              </a:rPr>
              <a:t>×</a:t>
            </a:r>
            <a:r>
              <a:rPr lang="en-US" dirty="0" smtClean="0"/>
              <a:t> </a:t>
            </a:r>
            <a:r>
              <a:rPr lang="en-US" dirty="0" err="1" smtClean="0"/>
              <a:t>Size</a:t>
            </a:r>
            <a:r>
              <a:rPr lang="en-US" baseline="30000" dirty="0" err="1" smtClean="0"/>
              <a:t>b</a:t>
            </a:r>
            <a:r>
              <a:rPr lang="en-US" baseline="30000" dirty="0" smtClean="0"/>
              <a:t> </a:t>
            </a:r>
            <a:r>
              <a:rPr lang="en-US" dirty="0" smtClean="0">
                <a:cs typeface="Tahoma" pitchFamily="34" charset="0"/>
              </a:rPr>
              <a:t>× c</a:t>
            </a:r>
          </a:p>
          <a:p>
            <a:pPr eaLnBrk="1" hangingPunct="1">
              <a:spcBef>
                <a:spcPts val="3000"/>
              </a:spcBef>
              <a:defRPr/>
            </a:pPr>
            <a:r>
              <a:rPr lang="en-US" b="1" dirty="0" smtClean="0">
                <a:cs typeface="Tahoma" pitchFamily="34" charset="0"/>
              </a:rPr>
              <a:t>Exam One</a:t>
            </a:r>
          </a:p>
          <a:p>
            <a:pPr lvl="1" eaLnBrk="1" hangingPunct="1">
              <a:defRPr/>
            </a:pPr>
            <a:endParaRPr lang="en-US" dirty="0" smtClean="0">
              <a:cs typeface="Tahoma" pitchFamily="34" charset="0"/>
            </a:endParaRPr>
          </a:p>
          <a:p>
            <a:pPr lvl="1" eaLnBrk="1" hangingPunct="1">
              <a:defRPr/>
            </a:pPr>
            <a:endParaRPr lang="en-US" baseline="30000" dirty="0" smtClean="0"/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Importance of Good Estimates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017713"/>
            <a:ext cx="8421688" cy="4114800"/>
          </a:xfrm>
        </p:spPr>
        <p:txBody>
          <a:bodyPr/>
          <a:lstStyle/>
          <a:p>
            <a:pPr eaLnBrk="1" hangingPunct="1"/>
            <a:r>
              <a:rPr lang="en-US" dirty="0" smtClean="0"/>
              <a:t>Time (Realistic Deadlines)</a:t>
            </a:r>
          </a:p>
          <a:p>
            <a:pPr lvl="1" eaLnBrk="1" hangingPunct="1"/>
            <a:r>
              <a:rPr lang="en-US" sz="2400" dirty="0" smtClean="0"/>
              <a:t>most software projects are late because the time was underestimated</a:t>
            </a:r>
          </a:p>
          <a:p>
            <a:pPr lvl="1" eaLnBrk="1" hangingPunct="1"/>
            <a:r>
              <a:rPr lang="en-US" sz="2400" dirty="0" smtClean="0"/>
              <a:t>work expands to fit the time available</a:t>
            </a:r>
          </a:p>
          <a:p>
            <a:pPr lvl="1" eaLnBrk="1" hangingPunct="1"/>
            <a:r>
              <a:rPr lang="en-US" sz="2400" dirty="0" smtClean="0"/>
              <a:t>going too fast influences quality</a:t>
            </a:r>
          </a:p>
          <a:p>
            <a:pPr eaLnBrk="1" hangingPunct="1">
              <a:spcBef>
                <a:spcPts val="1800"/>
              </a:spcBef>
            </a:pPr>
            <a:r>
              <a:rPr lang="en-US" dirty="0" smtClean="0"/>
              <a:t>Money</a:t>
            </a:r>
          </a:p>
          <a:p>
            <a:pPr lvl="1" eaLnBrk="1" hangingPunct="1"/>
            <a:r>
              <a:rPr lang="en-US" sz="2000" dirty="0" smtClean="0"/>
              <a:t>within 20% is probably close enough for most software projects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2562225" y="6432550"/>
            <a:ext cx="3886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i="1"/>
              <a:t>Software Project Management</a:t>
            </a:r>
            <a:r>
              <a:rPr lang="en-US" sz="1200"/>
              <a:t> by Hughes and Cotterell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 Accuracy is based on: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8269288" cy="4227513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sz="2800" smtClean="0"/>
              <a:t>degree to which the planner has properly estimated the size of the product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smtClean="0"/>
              <a:t>ability to translate a size estimate to a time estimate (time = $)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smtClean="0"/>
              <a:t>degree to which the project plan reflects the abilities of the software team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smtClean="0"/>
              <a:t>stability of product requirements and project environment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743200" y="6400800"/>
            <a:ext cx="41798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i="1"/>
              <a:t>Software Engineering: Practitioner's Approach</a:t>
            </a:r>
            <a:r>
              <a:rPr lang="en-US" sz="1200"/>
              <a:t> by Pressman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 Basis of Good Estimates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smtClean="0"/>
              <a:t>Consistent Methods</a:t>
            </a:r>
          </a:p>
          <a:p>
            <a:pPr eaLnBrk="1" hangingPunct="1">
              <a:spcBef>
                <a:spcPct val="50000"/>
              </a:spcBef>
            </a:pPr>
            <a:r>
              <a:rPr lang="en-US" smtClean="0"/>
              <a:t>Gathering of Historical Data</a:t>
            </a:r>
          </a:p>
          <a:p>
            <a:pPr eaLnBrk="1" hangingPunct="1">
              <a:spcBef>
                <a:spcPct val="50000"/>
              </a:spcBef>
            </a:pPr>
            <a:r>
              <a:rPr lang="en-US" smtClean="0"/>
              <a:t>Minimal variance in Teams' Skill</a:t>
            </a:r>
          </a:p>
          <a:p>
            <a:pPr eaLnBrk="1" hangingPunct="1">
              <a:spcBef>
                <a:spcPct val="50000"/>
              </a:spcBef>
            </a:pPr>
            <a:r>
              <a:rPr lang="en-US" smtClean="0"/>
              <a:t>Avoidance of Politics and Egos</a:t>
            </a:r>
          </a:p>
          <a:p>
            <a:pPr eaLnBrk="1" hangingPunct="1">
              <a:spcBef>
                <a:spcPct val="50000"/>
              </a:spcBef>
            </a:pPr>
            <a:r>
              <a:rPr lang="en-US" smtClean="0"/>
              <a:t>Experience</a:t>
            </a:r>
          </a:p>
        </p:txBody>
      </p:sp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304800" y="4953000"/>
            <a:ext cx="685800" cy="6096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801938" indent="-2801938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Warning</a:t>
            </a:r>
            <a:r>
              <a:rPr lang="en-US" dirty="0" smtClean="0"/>
              <a:t>: </a:t>
            </a:r>
            <a:r>
              <a:rPr lang="en-US" sz="3600" dirty="0" smtClean="0"/>
              <a:t>You are not as smart as you think you are.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17713"/>
            <a:ext cx="8421688" cy="4114800"/>
          </a:xfrm>
        </p:spPr>
        <p:txBody>
          <a:bodyPr/>
          <a:lstStyle/>
          <a:p>
            <a:r>
              <a:rPr lang="en-US" sz="2800" dirty="0" err="1" smtClean="0"/>
              <a:t>Schoemaker</a:t>
            </a:r>
            <a:r>
              <a:rPr lang="en-US" sz="2800" dirty="0" smtClean="0"/>
              <a:t> and Russo gave questionnaires to 2,000 executives to measure knowledge of their industries.</a:t>
            </a:r>
          </a:p>
          <a:p>
            <a:pPr lvl="1"/>
            <a:r>
              <a:rPr lang="en-US" dirty="0" smtClean="0"/>
              <a:t>99% of respondents overestimated their success.</a:t>
            </a:r>
          </a:p>
          <a:p>
            <a:pPr lvl="1"/>
            <a:r>
              <a:rPr lang="en-US" dirty="0" smtClean="0"/>
              <a:t>computer executives</a:t>
            </a:r>
          </a:p>
          <a:p>
            <a:pPr lvl="2"/>
            <a:r>
              <a:rPr lang="en-US" dirty="0" smtClean="0"/>
              <a:t>95% confident their answers were right</a:t>
            </a:r>
          </a:p>
          <a:p>
            <a:pPr lvl="2"/>
            <a:r>
              <a:rPr lang="en-US" dirty="0" smtClean="0"/>
              <a:t>81% were wrong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Traps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17712"/>
            <a:ext cx="9144000" cy="4535487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Additional common problems from </a:t>
            </a:r>
            <a:r>
              <a:rPr lang="en-US" sz="2000" b="1" dirty="0" err="1" smtClean="0"/>
              <a:t>Schoemaker</a:t>
            </a:r>
            <a:r>
              <a:rPr lang="en-US" sz="2000" b="1" dirty="0" smtClean="0"/>
              <a:t> and Russo :</a:t>
            </a:r>
          </a:p>
          <a:p>
            <a:pPr>
              <a:spcBef>
                <a:spcPts val="600"/>
              </a:spcBef>
            </a:pPr>
            <a:r>
              <a:rPr lang="en-US" sz="1800" dirty="0" smtClean="0">
                <a:solidFill>
                  <a:schemeClr val="tx1"/>
                </a:solidFill>
                <a:ea typeface="+mn-ea"/>
                <a:cs typeface="+mn-cs"/>
              </a:rPr>
              <a:t>Plunging In: Gathering info and arriving at </a:t>
            </a:r>
            <a:r>
              <a:rPr lang="en-US" sz="1800" u="sng" dirty="0" smtClean="0">
                <a:solidFill>
                  <a:schemeClr val="tx1"/>
                </a:solidFill>
                <a:ea typeface="+mn-ea"/>
                <a:cs typeface="+mn-cs"/>
              </a:rPr>
              <a:t>conclusion too quickly</a:t>
            </a:r>
            <a:r>
              <a:rPr lang="en-US" sz="1800" dirty="0" smtClean="0">
                <a:solidFill>
                  <a:schemeClr val="tx1"/>
                </a:solidFill>
                <a:ea typeface="+mn-ea"/>
                <a:cs typeface="+mn-cs"/>
              </a:rPr>
              <a:t>. </a:t>
            </a:r>
          </a:p>
          <a:p>
            <a:pPr>
              <a:spcBef>
                <a:spcPts val="600"/>
              </a:spcBef>
            </a:pPr>
            <a:r>
              <a:rPr lang="en-US" sz="1800" dirty="0" smtClean="0">
                <a:solidFill>
                  <a:schemeClr val="tx1"/>
                </a:solidFill>
                <a:ea typeface="+mn-ea"/>
                <a:cs typeface="+mn-cs"/>
              </a:rPr>
              <a:t>Frame Blindness: </a:t>
            </a:r>
            <a:r>
              <a:rPr lang="en-US" sz="1800" u="sng" dirty="0" smtClean="0">
                <a:solidFill>
                  <a:schemeClr val="tx1"/>
                </a:solidFill>
                <a:ea typeface="+mn-ea"/>
                <a:cs typeface="+mn-cs"/>
              </a:rPr>
              <a:t>Solving the wrong problem</a:t>
            </a:r>
            <a:r>
              <a:rPr lang="en-US" sz="1800" dirty="0" smtClean="0">
                <a:solidFill>
                  <a:schemeClr val="tx1"/>
                </a:solidFill>
                <a:ea typeface="+mn-ea"/>
                <a:cs typeface="+mn-cs"/>
              </a:rPr>
              <a:t>. The current situation might look like a past situation.</a:t>
            </a:r>
          </a:p>
          <a:p>
            <a:pPr>
              <a:spcBef>
                <a:spcPts val="600"/>
              </a:spcBef>
            </a:pPr>
            <a:r>
              <a:rPr lang="en-US" sz="1800" dirty="0" smtClean="0">
                <a:solidFill>
                  <a:schemeClr val="tx1"/>
                </a:solidFill>
                <a:ea typeface="+mn-ea"/>
                <a:cs typeface="+mn-cs"/>
              </a:rPr>
              <a:t>Overconfidence: Failing to collect key information due to confidence in solution or judgment. </a:t>
            </a:r>
            <a:endParaRPr lang="en-US" sz="1800" dirty="0" smtClean="0"/>
          </a:p>
          <a:p>
            <a:pPr>
              <a:spcBef>
                <a:spcPts val="600"/>
              </a:spcBef>
            </a:pPr>
            <a:r>
              <a:rPr lang="en-US" sz="1800" dirty="0" smtClean="0">
                <a:solidFill>
                  <a:schemeClr val="tx1"/>
                </a:solidFill>
                <a:ea typeface="+mn-ea"/>
                <a:cs typeface="+mn-cs"/>
              </a:rPr>
              <a:t>Shortcuts or "Rules of Thumb": Not collecting key information or </a:t>
            </a:r>
            <a:r>
              <a:rPr lang="en-US" sz="1800" u="sng" dirty="0" smtClean="0">
                <a:solidFill>
                  <a:schemeClr val="tx1"/>
                </a:solidFill>
                <a:ea typeface="+mn-ea"/>
                <a:cs typeface="+mn-cs"/>
              </a:rPr>
              <a:t>anchoring on convenient facts</a:t>
            </a:r>
            <a:r>
              <a:rPr lang="en-US" sz="1800" dirty="0" smtClean="0">
                <a:solidFill>
                  <a:schemeClr val="tx1"/>
                </a:solidFill>
                <a:ea typeface="+mn-ea"/>
                <a:cs typeface="+mn-cs"/>
              </a:rPr>
              <a:t>.</a:t>
            </a:r>
            <a:endParaRPr lang="en-US" sz="1800" dirty="0" smtClean="0"/>
          </a:p>
          <a:p>
            <a:pPr>
              <a:spcBef>
                <a:spcPts val="600"/>
              </a:spcBef>
            </a:pPr>
            <a:r>
              <a:rPr lang="en-US" sz="1800" dirty="0" smtClean="0">
                <a:solidFill>
                  <a:schemeClr val="tx1"/>
                </a:solidFill>
                <a:ea typeface="+mn-ea"/>
                <a:cs typeface="+mn-cs"/>
              </a:rPr>
              <a:t>Shooting from the hip: Trying to keep all of factors straight </a:t>
            </a:r>
            <a:r>
              <a:rPr lang="en-US" sz="1800" u="sng" dirty="0" smtClean="0">
                <a:solidFill>
                  <a:schemeClr val="tx1"/>
                </a:solidFill>
                <a:ea typeface="+mn-ea"/>
                <a:cs typeface="+mn-cs"/>
              </a:rPr>
              <a:t>in your head </a:t>
            </a:r>
            <a:r>
              <a:rPr lang="en-US" sz="1800" dirty="0" smtClean="0">
                <a:solidFill>
                  <a:schemeClr val="tx1"/>
                </a:solidFill>
                <a:ea typeface="+mn-ea"/>
                <a:cs typeface="+mn-cs"/>
              </a:rPr>
              <a:t>versus using a systematic approach.</a:t>
            </a:r>
            <a:endParaRPr lang="en-US" sz="1800" dirty="0" smtClean="0"/>
          </a:p>
          <a:p>
            <a:pPr>
              <a:spcBef>
                <a:spcPts val="600"/>
              </a:spcBef>
            </a:pPr>
            <a:r>
              <a:rPr lang="en-US" sz="1800" dirty="0" smtClean="0">
                <a:solidFill>
                  <a:schemeClr val="tx1"/>
                </a:solidFill>
                <a:ea typeface="+mn-ea"/>
                <a:cs typeface="+mn-cs"/>
              </a:rPr>
              <a:t>Group Failure: Assuming that a group of smart people will make good choices. </a:t>
            </a:r>
            <a:endParaRPr lang="en-US" sz="1800" dirty="0" smtClean="0"/>
          </a:p>
          <a:p>
            <a:pPr>
              <a:spcBef>
                <a:spcPts val="600"/>
              </a:spcBef>
            </a:pPr>
            <a:r>
              <a:rPr lang="en-US" sz="1800" dirty="0" smtClean="0">
                <a:solidFill>
                  <a:schemeClr val="tx1"/>
                </a:solidFill>
                <a:ea typeface="+mn-ea"/>
                <a:cs typeface="+mn-cs"/>
              </a:rPr>
              <a:t>Fooling yourself about feedback: Misreading past evidence to your advantage. The classic behavioral trap, if something went right, it was skill, if something went wrong, it was bad luck.</a:t>
            </a:r>
            <a:endParaRPr lang="en-US" sz="1800" dirty="0" smtClean="0"/>
          </a:p>
          <a:p>
            <a:pPr>
              <a:spcBef>
                <a:spcPts val="600"/>
              </a:spcBef>
            </a:pPr>
            <a:r>
              <a:rPr lang="en-US" sz="1800" dirty="0" smtClean="0">
                <a:solidFill>
                  <a:schemeClr val="tx1"/>
                </a:solidFill>
                <a:ea typeface="+mn-ea"/>
                <a:cs typeface="+mn-cs"/>
              </a:rPr>
              <a:t>Not keeping track: Not tracking results, so no feedback loop.</a:t>
            </a:r>
            <a:br>
              <a:rPr lang="en-US" sz="1800" dirty="0" smtClean="0">
                <a:solidFill>
                  <a:schemeClr val="tx1"/>
                </a:solidFill>
                <a:ea typeface="+mn-ea"/>
                <a:cs typeface="+mn-cs"/>
              </a:rPr>
            </a:br>
            <a:r>
              <a:rPr lang="en-US" sz="1800" dirty="0" smtClean="0">
                <a:solidFill>
                  <a:schemeClr val="tx1"/>
                </a:solidFill>
                <a:ea typeface="+mn-ea"/>
                <a:cs typeface="+mn-cs"/>
              </a:rPr>
              <a:t/>
            </a:r>
            <a:br>
              <a:rPr lang="en-US" sz="1800" dirty="0" smtClean="0">
                <a:solidFill>
                  <a:schemeClr val="tx1"/>
                </a:solidFill>
                <a:ea typeface="+mn-ea"/>
                <a:cs typeface="+mn-cs"/>
              </a:rPr>
            </a:br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4076587" y="0"/>
            <a:ext cx="506741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http://dirkracine.blogspot.com/2010/06/decision-traps-russo-schoemaker.html</a:t>
            </a:r>
            <a:endParaRPr lang="en-US" sz="11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916862" cy="1462087"/>
          </a:xfrm>
        </p:spPr>
        <p:txBody>
          <a:bodyPr/>
          <a:lstStyle/>
          <a:p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</a:rPr>
              <a:t>How good at estimating are you?</a:t>
            </a:r>
            <a:endParaRPr lang="en-US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17713"/>
            <a:ext cx="8458200" cy="41148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Suppose we have two strings wrapped around the earth at the equator.  String A is on the ground.  String B is one foot off the ground.</a:t>
            </a:r>
          </a:p>
          <a:p>
            <a:r>
              <a:rPr lang="en-US" dirty="0" smtClean="0"/>
              <a:t>Question : How </a:t>
            </a:r>
            <a:r>
              <a:rPr lang="en-US" dirty="0" smtClean="0"/>
              <a:t>much longer is B than A.</a:t>
            </a:r>
          </a:p>
          <a:p>
            <a:r>
              <a:rPr lang="en-US" dirty="0" smtClean="0"/>
              <a:t>Answer </a:t>
            </a:r>
            <a:r>
              <a:rPr lang="en-US" dirty="0" smtClean="0"/>
              <a:t>: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6.28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feet</a:t>
            </a:r>
          </a:p>
          <a:p>
            <a:pPr lvl="1"/>
            <a:r>
              <a:rPr lang="en-US" dirty="0" smtClean="0"/>
              <a:t>Circumference = 2 pi r</a:t>
            </a:r>
          </a:p>
          <a:p>
            <a:pPr lvl="1"/>
            <a:r>
              <a:rPr lang="en-US" dirty="0" smtClean="0"/>
              <a:t>if r increases by 1 foot, then C increases by just 6.26 feet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405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you have a railroad track one mile long, break it in the middle, then push each end together by 6 inches, how far does the middle rise </a:t>
            </a:r>
            <a:r>
              <a:rPr lang="en-US" dirty="0" smtClean="0"/>
              <a:t>up?</a:t>
            </a:r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Answer = 51 feet.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c</a:t>
            </a:r>
            <a:r>
              <a:rPr lang="en-US" baseline="30000" dirty="0" smtClean="0"/>
              <a:t>2</a:t>
            </a:r>
            <a:r>
              <a:rPr lang="en-US" dirty="0" smtClean="0"/>
              <a:t> = a</a:t>
            </a:r>
            <a:r>
              <a:rPr lang="en-US" baseline="30000" dirty="0" smtClean="0"/>
              <a:t>2</a:t>
            </a:r>
            <a:r>
              <a:rPr lang="en-US" dirty="0" smtClean="0"/>
              <a:t> + </a:t>
            </a:r>
            <a:r>
              <a:rPr lang="en-US" dirty="0" smtClean="0"/>
              <a:t>b</a:t>
            </a:r>
            <a:r>
              <a:rPr lang="en-US" baseline="30000" dirty="0" smtClean="0"/>
              <a:t>2</a:t>
            </a:r>
            <a:r>
              <a:rPr lang="en-US" dirty="0" smtClean="0"/>
              <a:t>  </a:t>
            </a:r>
            <a:endParaRPr lang="en-US" dirty="0" smtClean="0"/>
          </a:p>
          <a:p>
            <a:pPr lvl="1">
              <a:spcBef>
                <a:spcPts val="600"/>
              </a:spcBef>
            </a:pPr>
            <a:r>
              <a:rPr lang="en-US" dirty="0" smtClean="0"/>
              <a:t>c = .5 miles    </a:t>
            </a:r>
            <a:endParaRPr lang="en-US" dirty="0" smtClean="0"/>
          </a:p>
          <a:p>
            <a:pPr lvl="1">
              <a:spcBef>
                <a:spcPts val="600"/>
              </a:spcBef>
            </a:pPr>
            <a:r>
              <a:rPr lang="en-US" dirty="0" smtClean="0"/>
              <a:t>a </a:t>
            </a:r>
            <a:r>
              <a:rPr lang="en-US" dirty="0" smtClean="0"/>
              <a:t>= .5mile - .5 </a:t>
            </a:r>
            <a:r>
              <a:rPr lang="en-US" dirty="0" smtClean="0"/>
              <a:t>foot</a:t>
            </a:r>
            <a:endParaRPr lang="en-US" dirty="0" smtClean="0"/>
          </a:p>
        </p:txBody>
      </p:sp>
      <p:grpSp>
        <p:nvGrpSpPr>
          <p:cNvPr id="8" name="Group 7"/>
          <p:cNvGrpSpPr/>
          <p:nvPr/>
        </p:nvGrpSpPr>
        <p:grpSpPr>
          <a:xfrm>
            <a:off x="5789506" y="4399002"/>
            <a:ext cx="3049694" cy="858798"/>
            <a:chOff x="5789506" y="4399002"/>
            <a:chExt cx="3049694" cy="858798"/>
          </a:xfrm>
        </p:grpSpPr>
        <p:sp>
          <p:nvSpPr>
            <p:cNvPr id="4" name="Right Triangle 3"/>
            <p:cNvSpPr/>
            <p:nvPr/>
          </p:nvSpPr>
          <p:spPr bwMode="auto">
            <a:xfrm>
              <a:off x="6096000" y="4572000"/>
              <a:ext cx="2743200" cy="381000"/>
            </a:xfrm>
            <a:prstGeom prst="rtTriangl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7099005" y="4888468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7030A0"/>
                  </a:solidFill>
                </a:rPr>
                <a:t>a</a:t>
              </a:r>
              <a:endParaRPr lang="en-US" dirty="0">
                <a:solidFill>
                  <a:srgbClr val="7030A0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092379" y="4399002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7030A0"/>
                  </a:solidFill>
                </a:rPr>
                <a:t>c</a:t>
              </a:r>
              <a:endParaRPr lang="en-US" dirty="0">
                <a:solidFill>
                  <a:srgbClr val="7030A0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789506" y="458366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7030A0"/>
                  </a:solidFill>
                </a:rPr>
                <a:t>b</a:t>
              </a:r>
              <a:endParaRPr lang="en-US" dirty="0">
                <a:solidFill>
                  <a:srgbClr val="7030A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00219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ends">
  <a:themeElements>
    <a:clrScheme name="Blends 5">
      <a:dk1>
        <a:srgbClr val="000000"/>
      </a:dk1>
      <a:lt1>
        <a:srgbClr val="FFFFFF"/>
      </a:lt1>
      <a:dk2>
        <a:srgbClr val="000066"/>
      </a:dk2>
      <a:lt2>
        <a:srgbClr val="333333"/>
      </a:lt2>
      <a:accent1>
        <a:srgbClr val="C4709A"/>
      </a:accent1>
      <a:accent2>
        <a:srgbClr val="4B4EB5"/>
      </a:accent2>
      <a:accent3>
        <a:srgbClr val="FFFFFF"/>
      </a:accent3>
      <a:accent4>
        <a:srgbClr val="000000"/>
      </a:accent4>
      <a:accent5>
        <a:srgbClr val="DEBBCA"/>
      </a:accent5>
      <a:accent6>
        <a:srgbClr val="4346A4"/>
      </a:accent6>
      <a:hlink>
        <a:srgbClr val="C481CF"/>
      </a:hlink>
      <a:folHlink>
        <a:srgbClr val="76B749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931</TotalTime>
  <Words>1069</Words>
  <Application>Microsoft Office PowerPoint</Application>
  <PresentationFormat>On-screen Show (4:3)</PresentationFormat>
  <Paragraphs>174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Blends</vt:lpstr>
      <vt:lpstr>Intro to Estimating</vt:lpstr>
      <vt:lpstr>TED Video Response</vt:lpstr>
      <vt:lpstr>Importance of Good Estimates</vt:lpstr>
      <vt:lpstr>  Accuracy is based on:</vt:lpstr>
      <vt:lpstr>  Basis of Good Estimates</vt:lpstr>
      <vt:lpstr>Warning: You are not as smart as you think you are.</vt:lpstr>
      <vt:lpstr>Decision Traps</vt:lpstr>
      <vt:lpstr>How good at estimating are you?</vt:lpstr>
      <vt:lpstr>PowerPoint Presentation</vt:lpstr>
      <vt:lpstr>  Estimation Approaches</vt:lpstr>
      <vt:lpstr>Decompositional LOC-Based</vt:lpstr>
      <vt:lpstr>Why LOC is not a good measure</vt:lpstr>
      <vt:lpstr>Decompositional  Function Point-Based   Step One</vt:lpstr>
      <vt:lpstr>  FP-Based   Step Two</vt:lpstr>
      <vt:lpstr>  FP-Based</vt:lpstr>
      <vt:lpstr>  Example   Alarm</vt:lpstr>
      <vt:lpstr>  Example   Alarm</vt:lpstr>
      <vt:lpstr>Required Effort</vt:lpstr>
      <vt:lpstr>PowerPoint Presentation</vt:lpstr>
      <vt:lpstr>  Real Required Effort</vt:lpstr>
      <vt:lpstr>  Other Factors</vt:lpstr>
      <vt:lpstr>  Next…</vt:lpstr>
    </vt:vector>
  </TitlesOfParts>
  <Company>Winthrop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Into to Estimating</dc:title>
  <dc:creator>Stephen Dannelly</dc:creator>
  <cp:lastModifiedBy>Stephen Dannelly</cp:lastModifiedBy>
  <cp:revision>41</cp:revision>
  <dcterms:created xsi:type="dcterms:W3CDTF">2004-09-16T15:41:01Z</dcterms:created>
  <dcterms:modified xsi:type="dcterms:W3CDTF">2014-02-03T20:41:28Z</dcterms:modified>
</cp:coreProperties>
</file>