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20"/>
  </p:notesMasterIdLst>
  <p:sldIdLst>
    <p:sldId id="256" r:id="rId3"/>
    <p:sldId id="275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>
        <p:scale>
          <a:sx n="70" d="100"/>
          <a:sy n="70" d="100"/>
        </p:scale>
        <p:origin x="-581" y="-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20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Cost, Time, Functionality, and Quality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85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remainder</a:t>
            </a:r>
            <a:r>
              <a:rPr lang="en-US" baseline="0" dirty="0" smtClean="0"/>
              <a:t> of the semester will be discussing parts of the development process.  But first, let's look at the big picture of processes as a whole.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1/15/2014 11:57 AM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1/15/2014 11:57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1/15/2014 11:57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1/15/2014 11:57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1/15/2014 11:57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1/15/2014 11:57 AM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1/15/2014 11:57 AM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1/15/2014 11:57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1/15/2014 11:57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1/15/2014 11:57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penci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1/15/2014 11:57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1/15/2014 11:57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286000" y="4343400"/>
            <a:ext cx="6858000" cy="1447800"/>
          </a:xfrm>
        </p:spPr>
        <p:txBody>
          <a:bodyPr>
            <a:normAutofit/>
          </a:bodyPr>
          <a:lstStyle/>
          <a:p>
            <a:r>
              <a:rPr lang="en-US" sz="5000" b="1" cap="none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 Project Failure</a:t>
            </a:r>
            <a:br>
              <a:rPr lang="en-US" sz="5000" b="1" cap="none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cap="none" dirty="0" smtClean="0">
                <a:solidFill>
                  <a:schemeClr val="accent1">
                    <a:lumMod val="75000"/>
                  </a:schemeClr>
                </a:solidFill>
              </a:rPr>
              <a:t>Night Two, Part One</a:t>
            </a:r>
            <a:endParaRPr lang="en-US" sz="4000" b="1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CSCI 521 Software Project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30480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IEEE 1074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41148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800" b="1" dirty="0" smtClean="0"/>
              <a:t>Software Life Cycle Model Process</a:t>
            </a:r>
          </a:p>
          <a:p>
            <a:pPr eaLnBrk="1" hangingPunct="1"/>
            <a:r>
              <a:rPr lang="en-US" sz="1800" dirty="0" smtClean="0"/>
              <a:t>selecting the project model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800" b="1" dirty="0" smtClean="0"/>
              <a:t>Project Management Processes</a:t>
            </a:r>
          </a:p>
          <a:p>
            <a:pPr eaLnBrk="1" hangingPunct="1"/>
            <a:r>
              <a:rPr lang="en-US" sz="1800" dirty="0" smtClean="0"/>
              <a:t>plan the project management</a:t>
            </a:r>
          </a:p>
          <a:p>
            <a:pPr eaLnBrk="1" hangingPunct="1"/>
            <a:r>
              <a:rPr lang="en-US" sz="1800" dirty="0" smtClean="0"/>
              <a:t>analyze risks</a:t>
            </a:r>
          </a:p>
          <a:p>
            <a:pPr eaLnBrk="1" hangingPunct="1"/>
            <a:r>
              <a:rPr lang="en-US" sz="1800" dirty="0" smtClean="0"/>
              <a:t>retain records</a:t>
            </a:r>
          </a:p>
          <a:p>
            <a:pPr eaLnBrk="1" hangingPunct="1"/>
            <a:r>
              <a:rPr lang="en-US" sz="1800" dirty="0" smtClean="0"/>
              <a:t>problem reporting process</a:t>
            </a:r>
          </a:p>
          <a:p>
            <a:pPr eaLnBrk="1" hangingPunct="1"/>
            <a:r>
              <a:rPr lang="en-US" sz="1800" dirty="0" smtClean="0"/>
              <a:t>define metrics</a:t>
            </a:r>
          </a:p>
          <a:p>
            <a:pPr eaLnBrk="1" hangingPunct="1"/>
            <a:r>
              <a:rPr lang="en-US" sz="1800" dirty="0" smtClean="0"/>
              <a:t>manage product quality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800" b="1" dirty="0" smtClean="0"/>
              <a:t>Predevelopment Processes</a:t>
            </a:r>
          </a:p>
          <a:p>
            <a:pPr eaLnBrk="1" hangingPunct="1"/>
            <a:r>
              <a:rPr lang="en-US" sz="1800" dirty="0" smtClean="0"/>
              <a:t>feasibility studies</a:t>
            </a:r>
          </a:p>
          <a:p>
            <a:pPr eaLnBrk="1" hangingPunct="1"/>
            <a:r>
              <a:rPr lang="en-US" sz="1800" dirty="0" smtClean="0"/>
              <a:t>identify the customer's needs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600200"/>
            <a:ext cx="38100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800" b="1" smtClean="0"/>
              <a:t>Development Processes</a:t>
            </a:r>
          </a:p>
          <a:p>
            <a:pPr eaLnBrk="1" hangingPunct="1"/>
            <a:r>
              <a:rPr lang="en-US" sz="1800" smtClean="0"/>
              <a:t>define software requirements</a:t>
            </a:r>
          </a:p>
          <a:p>
            <a:pPr eaLnBrk="1" hangingPunct="1"/>
            <a:r>
              <a:rPr lang="en-US" sz="1800" smtClean="0"/>
              <a:t>design</a:t>
            </a:r>
          </a:p>
          <a:p>
            <a:pPr lvl="1" eaLnBrk="1" hangingPunct="1"/>
            <a:r>
              <a:rPr lang="en-US" sz="1800" smtClean="0"/>
              <a:t>architectural</a:t>
            </a:r>
          </a:p>
          <a:p>
            <a:pPr lvl="1" eaLnBrk="1" hangingPunct="1"/>
            <a:r>
              <a:rPr lang="en-US" sz="1800" smtClean="0"/>
              <a:t>detailed</a:t>
            </a:r>
          </a:p>
          <a:p>
            <a:pPr eaLnBrk="1" hangingPunct="1"/>
            <a:r>
              <a:rPr lang="en-US" sz="1800" smtClean="0"/>
              <a:t>create test data</a:t>
            </a:r>
          </a:p>
          <a:p>
            <a:pPr eaLnBrk="1" hangingPunct="1"/>
            <a:r>
              <a:rPr lang="en-US" sz="1800" smtClean="0"/>
              <a:t>integration testing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800" b="1" smtClean="0"/>
              <a:t>Post-Development Processes</a:t>
            </a:r>
          </a:p>
          <a:p>
            <a:pPr eaLnBrk="1" hangingPunct="1"/>
            <a:r>
              <a:rPr lang="en-US" sz="1800" smtClean="0"/>
              <a:t>installation</a:t>
            </a:r>
          </a:p>
          <a:p>
            <a:pPr eaLnBrk="1" hangingPunct="1"/>
            <a:r>
              <a:rPr lang="en-US" sz="1800" smtClean="0"/>
              <a:t>training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800" b="1" smtClean="0"/>
              <a:t>Integral Processes</a:t>
            </a:r>
          </a:p>
          <a:p>
            <a:pPr eaLnBrk="1" hangingPunct="1"/>
            <a:r>
              <a:rPr lang="en-US" sz="1800" smtClean="0"/>
              <a:t>configuration management</a:t>
            </a:r>
          </a:p>
          <a:p>
            <a:pPr eaLnBrk="1" hangingPunct="1"/>
            <a:r>
              <a:rPr lang="en-US" sz="1800" smtClean="0"/>
              <a:t>documentation </a:t>
            </a:r>
          </a:p>
          <a:p>
            <a:pPr eaLnBrk="1" hangingPunct="1"/>
            <a:r>
              <a:rPr lang="en-US" sz="1800" smtClean="0"/>
              <a:t>training on the plan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876800" y="372608"/>
            <a:ext cx="3857625" cy="6699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this standard describes a </a:t>
            </a: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process for developing a process</a:t>
            </a:r>
          </a:p>
        </p:txBody>
      </p:sp>
    </p:spTree>
    <p:extLst>
      <p:ext uri="{BB962C8B-B14F-4D97-AF65-F5344CB8AC3E}">
        <p14:creationId xmlns:p14="http://schemas.microsoft.com/office/powerpoint/2010/main" val="157429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Models</a:t>
            </a:r>
            <a:endParaRPr lang="en-US" sz="5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304800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b="1" dirty="0" smtClean="0"/>
              <a:t>Waterfall</a:t>
            </a:r>
          </a:p>
          <a:p>
            <a:pPr eaLnBrk="1" hangingPunct="1">
              <a:spcBef>
                <a:spcPct val="40000"/>
              </a:spcBef>
            </a:pPr>
            <a:r>
              <a:rPr lang="en-US" b="1" dirty="0" smtClean="0"/>
              <a:t>Spiral</a:t>
            </a:r>
          </a:p>
          <a:p>
            <a:pPr lvl="2" eaLnBrk="1" hangingPunct="1">
              <a:spcBef>
                <a:spcPct val="0"/>
              </a:spcBef>
            </a:pPr>
            <a:r>
              <a:rPr lang="en-US" dirty="0" smtClean="0"/>
              <a:t>incremental development, prototyping, </a:t>
            </a:r>
            <a:r>
              <a:rPr lang="en-US" dirty="0" err="1" smtClean="0"/>
              <a:t>etc</a:t>
            </a:r>
            <a:endParaRPr lang="en-US" dirty="0" smtClean="0"/>
          </a:p>
          <a:p>
            <a:pPr eaLnBrk="1" hangingPunct="1">
              <a:spcBef>
                <a:spcPct val="40000"/>
              </a:spcBef>
            </a:pPr>
            <a:r>
              <a:rPr lang="en-US" b="1" dirty="0" smtClean="0"/>
              <a:t>Rapid Application Development</a:t>
            </a:r>
            <a:endParaRPr lang="en-US" sz="900" b="1" dirty="0" smtClean="0">
              <a:solidFill>
                <a:schemeClr val="folHlink"/>
              </a:solidFill>
            </a:endParaRPr>
          </a:p>
          <a:p>
            <a:pPr eaLnBrk="1" hangingPunct="1">
              <a:spcBef>
                <a:spcPct val="40000"/>
              </a:spcBef>
            </a:pPr>
            <a:r>
              <a:rPr lang="en-US" dirty="0" smtClean="0">
                <a:solidFill>
                  <a:schemeClr val="accent3"/>
                </a:solidFill>
              </a:rPr>
              <a:t>and many, many, many more</a:t>
            </a:r>
          </a:p>
        </p:txBody>
      </p:sp>
      <p:pic>
        <p:nvPicPr>
          <p:cNvPr id="9220" name="Picture 5" descr="*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62"/>
          <a:stretch>
            <a:fillRect/>
          </a:stretch>
        </p:blipFill>
        <p:spPr bwMode="auto">
          <a:xfrm>
            <a:off x="1371600" y="4419600"/>
            <a:ext cx="670560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dannellys\AppData\Local\Temp\Temporary Internet Files\Content.IE5\4MPTW9US\MC90043632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19050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08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Waterfall Model</a:t>
            </a:r>
          </a:p>
        </p:txBody>
      </p:sp>
      <p:pic>
        <p:nvPicPr>
          <p:cNvPr id="10243" name="Picture 5" descr="waterf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9149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1600200"/>
            <a:ext cx="41148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b="1" u="sng" dirty="0" smtClean="0">
                <a:solidFill>
                  <a:srgbClr val="006666"/>
                </a:solidFill>
              </a:rPr>
              <a:t>strengths</a:t>
            </a:r>
          </a:p>
          <a:p>
            <a:pPr eaLnBrk="1" hangingPunct="1">
              <a:buSzPct val="80000"/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6666"/>
                </a:solidFill>
              </a:rPr>
              <a:t>big errors found early</a:t>
            </a:r>
          </a:p>
          <a:p>
            <a:pPr eaLnBrk="1" hangingPunct="1">
              <a:buSzPct val="80000"/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6666"/>
                </a:solidFill>
              </a:rPr>
              <a:t>provides requirements stability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solidFill>
                <a:srgbClr val="006666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b="1" u="sng" dirty="0" smtClean="0">
                <a:solidFill>
                  <a:srgbClr val="006666"/>
                </a:solidFill>
              </a:rPr>
              <a:t>weaknesses</a:t>
            </a:r>
          </a:p>
          <a:p>
            <a:pPr eaLnBrk="1" hangingPunct="1">
              <a:buSzPct val="80000"/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6666"/>
                </a:solidFill>
              </a:rPr>
              <a:t>impossible if customer doesn't know what they want</a:t>
            </a:r>
          </a:p>
          <a:p>
            <a:pPr eaLnBrk="1" hangingPunct="1">
              <a:buSzPct val="80000"/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6666"/>
                </a:solidFill>
              </a:rPr>
              <a:t>document-driven (lots of paperwork)</a:t>
            </a:r>
          </a:p>
        </p:txBody>
      </p:sp>
    </p:spTree>
    <p:extLst>
      <p:ext uri="{BB962C8B-B14F-4D97-AF65-F5344CB8AC3E}">
        <p14:creationId xmlns:p14="http://schemas.microsoft.com/office/powerpoint/2010/main" val="165281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5"/>
          <p:cNvSpPr>
            <a:spLocks noChangeArrowheads="1"/>
          </p:cNvSpPr>
          <p:nvPr/>
        </p:nvSpPr>
        <p:spPr bwMode="auto">
          <a:xfrm>
            <a:off x="1371600" y="4495800"/>
            <a:ext cx="1752600" cy="457200"/>
          </a:xfrm>
          <a:prstGeom prst="cloudCallout">
            <a:avLst>
              <a:gd name="adj1" fmla="val 105435"/>
              <a:gd name="adj2" fmla="val 40972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200" b="1">
              <a:solidFill>
                <a:schemeClr val="hlink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Waterfall with SQA Activities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295400" y="1828800"/>
            <a:ext cx="1524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Requirements</a:t>
            </a:r>
          </a:p>
          <a:p>
            <a:pPr algn="ctr"/>
            <a:r>
              <a:rPr lang="en-US" sz="1600" b="1">
                <a:solidFill>
                  <a:schemeClr val="bg1"/>
                </a:solidFill>
              </a:rPr>
              <a:t>Specification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057400" y="2590800"/>
            <a:ext cx="1295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Design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743200" y="3276600"/>
            <a:ext cx="1447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Coding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429000" y="3962400"/>
            <a:ext cx="1447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Unit</a:t>
            </a:r>
          </a:p>
          <a:p>
            <a:pPr algn="ctr"/>
            <a:r>
              <a:rPr lang="en-US" sz="1600" b="1">
                <a:solidFill>
                  <a:schemeClr val="bg1"/>
                </a:solidFill>
              </a:rPr>
              <a:t>Testing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953000" y="5334000"/>
            <a:ext cx="1524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Installation &amp;</a:t>
            </a:r>
          </a:p>
          <a:p>
            <a:pPr algn="ctr"/>
            <a:r>
              <a:rPr lang="en-US" sz="1600" b="1">
                <a:solidFill>
                  <a:schemeClr val="bg1"/>
                </a:solidFill>
              </a:rPr>
              <a:t>Training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4191000" y="4648200"/>
            <a:ext cx="1524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Integration</a:t>
            </a:r>
          </a:p>
          <a:p>
            <a:pPr algn="ctr"/>
            <a:r>
              <a:rPr lang="en-US" sz="1600" b="1">
                <a:solidFill>
                  <a:schemeClr val="bg1"/>
                </a:solidFill>
              </a:rPr>
              <a:t>Testing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5791200" y="6019800"/>
            <a:ext cx="1447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Maintenance</a:t>
            </a:r>
          </a:p>
        </p:txBody>
      </p:sp>
      <p:sp>
        <p:nvSpPr>
          <p:cNvPr id="11275" name="Rectangle 18"/>
          <p:cNvSpPr>
            <a:spLocks noChangeArrowheads="1"/>
          </p:cNvSpPr>
          <p:nvPr/>
        </p:nvSpPr>
        <p:spPr bwMode="auto">
          <a:xfrm>
            <a:off x="3505200" y="1981200"/>
            <a:ext cx="1600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hlink"/>
                </a:solidFill>
              </a:rPr>
              <a:t>Review the SRS</a:t>
            </a:r>
          </a:p>
        </p:txBody>
      </p:sp>
      <p:sp>
        <p:nvSpPr>
          <p:cNvPr id="11276" name="Line 19"/>
          <p:cNvSpPr>
            <a:spLocks noChangeShapeType="1"/>
          </p:cNvSpPr>
          <p:nvPr/>
        </p:nvSpPr>
        <p:spPr bwMode="auto">
          <a:xfrm>
            <a:off x="2819400" y="20574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20"/>
          <p:cNvSpPr>
            <a:spLocks noChangeShapeType="1"/>
          </p:cNvSpPr>
          <p:nvPr/>
        </p:nvSpPr>
        <p:spPr bwMode="auto">
          <a:xfrm flipH="1">
            <a:off x="2819400" y="22860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Rectangle 21"/>
          <p:cNvSpPr>
            <a:spLocks noChangeArrowheads="1"/>
          </p:cNvSpPr>
          <p:nvPr/>
        </p:nvSpPr>
        <p:spPr bwMode="auto">
          <a:xfrm>
            <a:off x="3810000" y="2590800"/>
            <a:ext cx="1600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hlink"/>
                </a:solidFill>
              </a:rPr>
              <a:t>Design Reviews</a:t>
            </a:r>
          </a:p>
        </p:txBody>
      </p:sp>
      <p:sp>
        <p:nvSpPr>
          <p:cNvPr id="11279" name="Line 22"/>
          <p:cNvSpPr>
            <a:spLocks noChangeShapeType="1"/>
          </p:cNvSpPr>
          <p:nvPr/>
        </p:nvSpPr>
        <p:spPr bwMode="auto">
          <a:xfrm>
            <a:off x="3352800" y="2743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23"/>
          <p:cNvSpPr>
            <a:spLocks noChangeShapeType="1"/>
          </p:cNvSpPr>
          <p:nvPr/>
        </p:nvSpPr>
        <p:spPr bwMode="auto">
          <a:xfrm flipH="1">
            <a:off x="3505200" y="28956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AutoShape 24"/>
          <p:cNvSpPr>
            <a:spLocks noChangeArrowheads="1"/>
          </p:cNvSpPr>
          <p:nvPr/>
        </p:nvSpPr>
        <p:spPr bwMode="auto">
          <a:xfrm>
            <a:off x="5105400" y="2971800"/>
            <a:ext cx="1676400" cy="685800"/>
          </a:xfrm>
          <a:prstGeom prst="cloudCallout">
            <a:avLst>
              <a:gd name="adj1" fmla="val -107190"/>
              <a:gd name="adj2" fmla="val 2963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400" b="1">
                <a:solidFill>
                  <a:schemeClr val="hlink"/>
                </a:solidFill>
              </a:rPr>
              <a:t>Coding</a:t>
            </a:r>
          </a:p>
          <a:p>
            <a:pPr algn="ctr"/>
            <a:r>
              <a:rPr lang="en-US" sz="1400" b="1">
                <a:solidFill>
                  <a:schemeClr val="hlink"/>
                </a:solidFill>
              </a:rPr>
              <a:t>Standards</a:t>
            </a:r>
          </a:p>
        </p:txBody>
      </p:sp>
      <p:sp>
        <p:nvSpPr>
          <p:cNvPr id="11282" name="Rectangle 25"/>
          <p:cNvSpPr>
            <a:spLocks noChangeArrowheads="1"/>
          </p:cNvSpPr>
          <p:nvPr/>
        </p:nvSpPr>
        <p:spPr bwMode="auto">
          <a:xfrm>
            <a:off x="6096000" y="4724400"/>
            <a:ext cx="12954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hlink"/>
                </a:solidFill>
              </a:rPr>
              <a:t>Validation</a:t>
            </a:r>
          </a:p>
        </p:txBody>
      </p:sp>
      <p:sp>
        <p:nvSpPr>
          <p:cNvPr id="11283" name="Line 26"/>
          <p:cNvSpPr>
            <a:spLocks noChangeShapeType="1"/>
          </p:cNvSpPr>
          <p:nvPr/>
        </p:nvSpPr>
        <p:spPr bwMode="auto">
          <a:xfrm>
            <a:off x="5715000" y="4876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Line 27"/>
          <p:cNvSpPr>
            <a:spLocks noChangeShapeType="1"/>
          </p:cNvSpPr>
          <p:nvPr/>
        </p:nvSpPr>
        <p:spPr bwMode="auto">
          <a:xfrm flipH="1">
            <a:off x="5791200" y="50292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AutoShape 28"/>
          <p:cNvSpPr>
            <a:spLocks noChangeArrowheads="1"/>
          </p:cNvSpPr>
          <p:nvPr/>
        </p:nvSpPr>
        <p:spPr bwMode="auto">
          <a:xfrm>
            <a:off x="457200" y="2133600"/>
            <a:ext cx="838200" cy="4114800"/>
          </a:xfrm>
          <a:prstGeom prst="upDownArrow">
            <a:avLst>
              <a:gd name="adj1" fmla="val 50000"/>
              <a:gd name="adj2" fmla="val 98182"/>
            </a:avLst>
          </a:prstGeom>
          <a:solidFill>
            <a:srgbClr val="FFFF66"/>
          </a:solidFill>
          <a:ln w="9525">
            <a:solidFill>
              <a:srgbClr val="E2E1C5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b="1">
                <a:solidFill>
                  <a:schemeClr val="hlink"/>
                </a:solidFill>
              </a:rPr>
              <a:t>Configuration Control</a:t>
            </a:r>
          </a:p>
        </p:txBody>
      </p:sp>
      <p:sp>
        <p:nvSpPr>
          <p:cNvPr id="11286" name="AutoShape 29"/>
          <p:cNvSpPr>
            <a:spLocks noChangeArrowheads="1"/>
          </p:cNvSpPr>
          <p:nvPr/>
        </p:nvSpPr>
        <p:spPr bwMode="auto">
          <a:xfrm>
            <a:off x="1219200" y="4419600"/>
            <a:ext cx="2133600" cy="609600"/>
          </a:xfrm>
          <a:prstGeom prst="cloudCallout">
            <a:avLst>
              <a:gd name="adj1" fmla="val 50444"/>
              <a:gd name="adj2" fmla="val -84634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200" b="1">
                <a:solidFill>
                  <a:schemeClr val="hlink"/>
                </a:solidFill>
              </a:rPr>
              <a:t>Test Procedures</a:t>
            </a:r>
          </a:p>
          <a:p>
            <a:pPr algn="ctr"/>
            <a:r>
              <a:rPr lang="en-US" sz="1200" b="1">
                <a:solidFill>
                  <a:schemeClr val="hlink"/>
                </a:solidFill>
              </a:rPr>
              <a:t>and Tolerances</a:t>
            </a:r>
          </a:p>
        </p:txBody>
      </p:sp>
      <p:sp>
        <p:nvSpPr>
          <p:cNvPr id="11287" name="Line 30"/>
          <p:cNvSpPr>
            <a:spLocks noChangeShapeType="1"/>
          </p:cNvSpPr>
          <p:nvPr/>
        </p:nvSpPr>
        <p:spPr bwMode="auto">
          <a:xfrm>
            <a:off x="3581400" y="37338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8" name="Line 31"/>
          <p:cNvSpPr>
            <a:spLocks noChangeShapeType="1"/>
          </p:cNvSpPr>
          <p:nvPr/>
        </p:nvSpPr>
        <p:spPr bwMode="auto">
          <a:xfrm>
            <a:off x="4267200" y="44958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9" name="Line 32"/>
          <p:cNvSpPr>
            <a:spLocks noChangeShapeType="1"/>
          </p:cNvSpPr>
          <p:nvPr/>
        </p:nvSpPr>
        <p:spPr bwMode="auto">
          <a:xfrm>
            <a:off x="5791200" y="57912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0" name="AutoShape 33"/>
          <p:cNvSpPr>
            <a:spLocks noChangeArrowheads="1"/>
          </p:cNvSpPr>
          <p:nvPr/>
        </p:nvSpPr>
        <p:spPr bwMode="auto">
          <a:xfrm>
            <a:off x="8153400" y="2057400"/>
            <a:ext cx="609600" cy="4495800"/>
          </a:xfrm>
          <a:prstGeom prst="downArrow">
            <a:avLst>
              <a:gd name="adj1" fmla="val 50000"/>
              <a:gd name="adj2" fmla="val 120322"/>
            </a:avLst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E2E1C5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b="1">
                <a:solidFill>
                  <a:schemeClr val="hlink"/>
                </a:solidFill>
              </a:rPr>
              <a:t>Documentation</a:t>
            </a:r>
          </a:p>
        </p:txBody>
      </p:sp>
      <p:sp>
        <p:nvSpPr>
          <p:cNvPr id="11291" name="AutoShape 34"/>
          <p:cNvSpPr>
            <a:spLocks noChangeArrowheads="1"/>
          </p:cNvSpPr>
          <p:nvPr/>
        </p:nvSpPr>
        <p:spPr bwMode="auto">
          <a:xfrm>
            <a:off x="7467600" y="2057400"/>
            <a:ext cx="685800" cy="4495800"/>
          </a:xfrm>
          <a:prstGeom prst="upArrow">
            <a:avLst>
              <a:gd name="adj1" fmla="val 50000"/>
              <a:gd name="adj2" fmla="val 163889"/>
            </a:avLst>
          </a:prstGeom>
          <a:gradFill rotWithShape="1">
            <a:gsLst>
              <a:gs pos="0">
                <a:srgbClr val="FFFF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E2E1C5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b="1">
                <a:solidFill>
                  <a:schemeClr val="hlink"/>
                </a:solidFill>
              </a:rPr>
              <a:t>Defect Tracking</a:t>
            </a:r>
          </a:p>
        </p:txBody>
      </p:sp>
    </p:spTree>
    <p:extLst>
      <p:ext uri="{BB962C8B-B14F-4D97-AF65-F5344CB8AC3E}">
        <p14:creationId xmlns:p14="http://schemas.microsoft.com/office/powerpoint/2010/main" val="29864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Spiral Model</a:t>
            </a:r>
          </a:p>
        </p:txBody>
      </p:sp>
      <p:pic>
        <p:nvPicPr>
          <p:cNvPr id="12291" name="Picture 6" descr="fig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" y="1600200"/>
            <a:ext cx="5815013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6400800" y="1600200"/>
            <a:ext cx="2743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000" b="1" u="sng" dirty="0">
                <a:solidFill>
                  <a:srgbClr val="006666"/>
                </a:solidFill>
              </a:rPr>
              <a:t>strengths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000" b="1" dirty="0">
                <a:solidFill>
                  <a:srgbClr val="006666"/>
                </a:solidFill>
              </a:rPr>
              <a:t>well suited to ill-defined problems and new domains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n-US" sz="2000" b="1" dirty="0">
              <a:solidFill>
                <a:srgbClr val="006666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000" b="1" u="sng" dirty="0">
                <a:solidFill>
                  <a:srgbClr val="006666"/>
                </a:solidFill>
              </a:rPr>
              <a:t>weaknesses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000" b="1" dirty="0">
                <a:solidFill>
                  <a:srgbClr val="006666"/>
                </a:solidFill>
              </a:rPr>
              <a:t>little requirements stability</a:t>
            </a:r>
          </a:p>
        </p:txBody>
      </p:sp>
    </p:spTree>
    <p:extLst>
      <p:ext uri="{BB962C8B-B14F-4D97-AF65-F5344CB8AC3E}">
        <p14:creationId xmlns:p14="http://schemas.microsoft.com/office/powerpoint/2010/main" val="219405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 Application Development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Clr>
                <a:schemeClr val="accent1"/>
              </a:buClr>
              <a:buSzTx/>
              <a:buFont typeface="Wingdings" pitchFamily="2" charset="2"/>
              <a:buAutoNum type="arabicPeriod"/>
            </a:pPr>
            <a:r>
              <a:rPr lang="en-US" b="1" dirty="0" smtClean="0"/>
              <a:t>Business Modeling</a:t>
            </a:r>
          </a:p>
          <a:p>
            <a:pPr marL="533400" indent="-533400" eaLnBrk="1" hangingPunct="1">
              <a:spcBef>
                <a:spcPct val="50000"/>
              </a:spcBef>
              <a:buClr>
                <a:schemeClr val="accent1"/>
              </a:buClr>
              <a:buSzTx/>
              <a:buFont typeface="Wingdings" pitchFamily="2" charset="2"/>
              <a:buAutoNum type="arabicPeriod"/>
            </a:pPr>
            <a:r>
              <a:rPr lang="en-US" b="1" dirty="0" smtClean="0"/>
              <a:t>Data Modeling</a:t>
            </a:r>
          </a:p>
          <a:p>
            <a:pPr marL="533400" indent="-533400" eaLnBrk="1" hangingPunct="1">
              <a:spcBef>
                <a:spcPct val="50000"/>
              </a:spcBef>
              <a:buClr>
                <a:schemeClr val="accent1"/>
              </a:buClr>
              <a:buSzTx/>
              <a:buFont typeface="Wingdings" pitchFamily="2" charset="2"/>
              <a:buAutoNum type="arabicPeriod"/>
            </a:pPr>
            <a:r>
              <a:rPr lang="en-US" b="1" dirty="0" smtClean="0"/>
              <a:t>Process Modeling</a:t>
            </a:r>
          </a:p>
          <a:p>
            <a:pPr marL="533400" indent="-533400" eaLnBrk="1" hangingPunct="1">
              <a:spcBef>
                <a:spcPct val="50000"/>
              </a:spcBef>
              <a:buClr>
                <a:schemeClr val="accent1"/>
              </a:buClr>
              <a:buSzTx/>
              <a:buFont typeface="Wingdings" pitchFamily="2" charset="2"/>
              <a:buAutoNum type="arabicPeriod"/>
            </a:pPr>
            <a:r>
              <a:rPr lang="en-US" b="1" dirty="0" smtClean="0"/>
              <a:t>Application Generation</a:t>
            </a:r>
          </a:p>
          <a:p>
            <a:pPr marL="952500" lvl="1" indent="-495300" eaLnBrk="1" hangingPunct="1"/>
            <a:r>
              <a:rPr lang="en-US" dirty="0" smtClean="0"/>
              <a:t>probably mostly reuse of existing modules</a:t>
            </a:r>
          </a:p>
          <a:p>
            <a:pPr marL="533400" indent="-533400" eaLnBrk="1" hangingPunct="1">
              <a:spcBef>
                <a:spcPct val="50000"/>
              </a:spcBef>
              <a:buClr>
                <a:schemeClr val="accent1"/>
              </a:buClr>
              <a:buSzTx/>
              <a:buFont typeface="Wingdings" pitchFamily="2" charset="2"/>
              <a:buAutoNum type="arabicPeriod"/>
            </a:pPr>
            <a:r>
              <a:rPr lang="en-US" b="1" dirty="0" smtClean="0"/>
              <a:t>Testing</a:t>
            </a:r>
          </a:p>
          <a:p>
            <a:pPr marL="952500" lvl="1" indent="-495300" eaLnBrk="1" hangingPunct="1"/>
            <a:r>
              <a:rPr lang="en-US" dirty="0" smtClean="0"/>
              <a:t>concentrating on interfaces</a:t>
            </a:r>
          </a:p>
        </p:txBody>
      </p:sp>
    </p:spTree>
    <p:extLst>
      <p:ext uri="{BB962C8B-B14F-4D97-AF65-F5344CB8AC3E}">
        <p14:creationId xmlns:p14="http://schemas.microsoft.com/office/powerpoint/2010/main" val="8608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Programming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flavor of Agile Development</a:t>
            </a:r>
            <a:endParaRPr lang="en-US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3">
                    <a:lumMod val="10000"/>
                  </a:schemeClr>
                </a:solidFill>
              </a:rPr>
              <a:t>Kent Beck - 1999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3">
                    <a:lumMod val="10000"/>
                  </a:schemeClr>
                </a:solidFill>
              </a:rPr>
              <a:t>5 Values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accent3">
                    <a:lumMod val="10000"/>
                  </a:schemeClr>
                </a:solidFill>
              </a:rPr>
              <a:t>Communication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3">
                    <a:lumMod val="10000"/>
                  </a:schemeClr>
                </a:solidFill>
              </a:rPr>
              <a:t>between customer and developers, between developers, developers and management, ...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accent3">
                    <a:lumMod val="10000"/>
                  </a:schemeClr>
                </a:solidFill>
              </a:rPr>
              <a:t>Simplicity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3">
                    <a:lumMod val="10000"/>
                  </a:schemeClr>
                </a:solidFill>
              </a:rPr>
              <a:t>the simplest idea is usually the best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accent3">
                    <a:lumMod val="10000"/>
                  </a:schemeClr>
                </a:solidFill>
              </a:rPr>
              <a:t>Feedback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3">
                    <a:lumMod val="10000"/>
                  </a:schemeClr>
                </a:solidFill>
              </a:rPr>
              <a:t>"Optimism is an occupational hazard of programming.  Feedback is the treatment."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accent3">
                    <a:lumMod val="10000"/>
                  </a:schemeClr>
                </a:solidFill>
              </a:rPr>
              <a:t>Courage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accent3">
                    <a:lumMod val="10000"/>
                  </a:schemeClr>
                </a:solidFill>
              </a:rPr>
              <a:t>Respect</a:t>
            </a:r>
          </a:p>
        </p:txBody>
      </p:sp>
      <p:pic>
        <p:nvPicPr>
          <p:cNvPr id="3076" name="Picture 4" descr="http://upload.wikimedia.org/wikipedia/commons/thumb/8/84/Extreme_Programming.svg/500px-Extreme_Programming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450" y="123825"/>
            <a:ext cx="28533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6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So which model is best?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41475"/>
            <a:ext cx="7772400" cy="4530725"/>
          </a:xfrm>
        </p:spPr>
        <p:txBody>
          <a:bodyPr/>
          <a:lstStyle/>
          <a:p>
            <a:pPr marL="457200" indent="-457200" eaLnBrk="1" hangingPunct="1">
              <a:spcBef>
                <a:spcPts val="600"/>
              </a:spcBef>
              <a:buClr>
                <a:schemeClr val="accent1"/>
              </a:buClr>
              <a:buSzPct val="90000"/>
              <a:buFont typeface="+mj-lt"/>
              <a:buAutoNum type="arabicParenR"/>
            </a:pPr>
            <a:r>
              <a:rPr lang="en-US" sz="2400" dirty="0" smtClean="0"/>
              <a:t>when problem is </a:t>
            </a:r>
            <a:r>
              <a:rPr lang="en-US" sz="2400" i="1" dirty="0" smtClean="0"/>
              <a:t>really</a:t>
            </a:r>
            <a:r>
              <a:rPr lang="en-US" sz="2400" dirty="0" smtClean="0"/>
              <a:t> big</a:t>
            </a:r>
          </a:p>
          <a:p>
            <a:pPr marL="457200" indent="-457200" eaLnBrk="1" hangingPunct="1">
              <a:spcBef>
                <a:spcPts val="600"/>
              </a:spcBef>
              <a:buClr>
                <a:schemeClr val="accent1"/>
              </a:buClr>
              <a:buSzPct val="90000"/>
              <a:buFont typeface="+mj-lt"/>
              <a:buAutoNum type="arabicParenR"/>
            </a:pPr>
            <a:r>
              <a:rPr lang="en-US" sz="2400" dirty="0" smtClean="0"/>
              <a:t>when requirements are only partially known</a:t>
            </a:r>
          </a:p>
          <a:p>
            <a:pPr marL="457200" indent="-457200" eaLnBrk="1" hangingPunct="1">
              <a:spcBef>
                <a:spcPts val="600"/>
              </a:spcBef>
              <a:buClr>
                <a:schemeClr val="accent1"/>
              </a:buClr>
              <a:buSzPct val="90000"/>
              <a:buFont typeface="+mj-lt"/>
              <a:buAutoNum type="arabicParenR"/>
            </a:pPr>
            <a:r>
              <a:rPr lang="en-US" sz="2400" dirty="0" smtClean="0"/>
              <a:t>when problem is similar to other past projects</a:t>
            </a:r>
          </a:p>
          <a:p>
            <a:pPr marL="457200" indent="-457200" eaLnBrk="1" hangingPunct="1">
              <a:spcBef>
                <a:spcPts val="600"/>
              </a:spcBef>
              <a:buClr>
                <a:schemeClr val="accent1"/>
              </a:buClr>
              <a:buSzPct val="90000"/>
              <a:buFont typeface="+mj-lt"/>
              <a:buAutoNum type="arabicParenR"/>
            </a:pPr>
            <a:r>
              <a:rPr lang="en-US" sz="2400" dirty="0" smtClean="0"/>
              <a:t>when the several aspects of the problem are very common problems</a:t>
            </a:r>
          </a:p>
          <a:p>
            <a:pPr marL="457200" indent="-457200" eaLnBrk="1" hangingPunct="1">
              <a:spcBef>
                <a:spcPts val="600"/>
              </a:spcBef>
              <a:buClr>
                <a:schemeClr val="accent1"/>
              </a:buClr>
              <a:buSzPct val="90000"/>
              <a:buFont typeface="+mj-lt"/>
              <a:buAutoNum type="arabicParenR"/>
            </a:pPr>
            <a:r>
              <a:rPr lang="en-US" sz="2400" dirty="0" smtClean="0"/>
              <a:t>when the project will require a proof-of-concept</a:t>
            </a:r>
          </a:p>
          <a:p>
            <a:pPr marL="457200" indent="-457200" eaLnBrk="1" hangingPunct="1">
              <a:spcBef>
                <a:spcPts val="600"/>
              </a:spcBef>
              <a:buClr>
                <a:schemeClr val="accent1"/>
              </a:buClr>
              <a:buSzPct val="90000"/>
              <a:buFont typeface="+mj-lt"/>
              <a:buAutoNum type="arabicParenR"/>
            </a:pPr>
            <a:r>
              <a:rPr lang="en-US" sz="2400" dirty="0" smtClean="0"/>
              <a:t>when the team has little expertise in this area</a:t>
            </a:r>
          </a:p>
          <a:p>
            <a:pPr marL="457200" indent="-457200" eaLnBrk="1" hangingPunct="1">
              <a:spcBef>
                <a:spcPts val="600"/>
              </a:spcBef>
              <a:buClr>
                <a:schemeClr val="accent1"/>
              </a:buClr>
              <a:buSzPct val="90000"/>
              <a:buFont typeface="+mj-lt"/>
              <a:buAutoNum type="arabicParenR"/>
            </a:pPr>
            <a:r>
              <a:rPr lang="en-US" sz="2400" dirty="0" smtClean="0"/>
              <a:t>when the team is composed of excellent designers and analyzers</a:t>
            </a:r>
          </a:p>
          <a:p>
            <a:pPr marL="457200" indent="-457200" eaLnBrk="1" hangingPunct="1">
              <a:spcBef>
                <a:spcPts val="600"/>
              </a:spcBef>
              <a:buClr>
                <a:schemeClr val="accent1"/>
              </a:buClr>
              <a:buSzPct val="90000"/>
              <a:buFont typeface="+mj-lt"/>
              <a:buAutoNum type="arabicParenR"/>
            </a:pPr>
            <a:r>
              <a:rPr lang="en-US" sz="2400" dirty="0" smtClean="0"/>
              <a:t>there is little available interaction with the customer</a:t>
            </a:r>
          </a:p>
          <a:p>
            <a:pPr marL="457200" indent="-457200" eaLnBrk="1" hangingPunct="1">
              <a:spcBef>
                <a:spcPts val="600"/>
              </a:spcBef>
              <a:buClr>
                <a:schemeClr val="accent1"/>
              </a:buClr>
              <a:buSzPct val="90000"/>
              <a:buFont typeface="+mj-lt"/>
              <a:buAutoNum type="arabicParenR"/>
            </a:pPr>
            <a:r>
              <a:rPr lang="en-US" sz="2400" dirty="0" smtClean="0"/>
              <a:t>a system integration project</a:t>
            </a:r>
          </a:p>
        </p:txBody>
      </p:sp>
      <p:pic>
        <p:nvPicPr>
          <p:cNvPr id="16388" name="Picture 4" descr="C:\Documents and Settings\dannellys\Local Settings\Temporary Internet Files\Content.IE5\SJ9JSU67\MCj0311778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60375"/>
            <a:ext cx="15319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87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1" y="1828800"/>
            <a:ext cx="8762998" cy="1447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800" dirty="0" smtClean="0"/>
              <a:t>In terms of a software development project,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b="1" dirty="0" smtClean="0"/>
              <a:t>define "success" and "failure"</a:t>
            </a:r>
            <a:r>
              <a:rPr lang="en-US" sz="4800" dirty="0" smtClean="0"/>
              <a:t>.</a:t>
            </a:r>
            <a:endParaRPr lang="en-US" sz="4800" dirty="0"/>
          </a:p>
        </p:txBody>
      </p:sp>
      <p:pic>
        <p:nvPicPr>
          <p:cNvPr id="1028" name="Picture 4" descr="C:\Users\dannellys\AppData\Local\Temp\Temporary Internet Files\Content.IE5\4MPTW9US\MP90044236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43400"/>
            <a:ext cx="3537375" cy="23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annellys\AppData\Local\Temp\Temporary Internet Files\Content.IE5\ML4AO0MI\MC90044190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167" y="152400"/>
            <a:ext cx="122525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44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70037"/>
            <a:ext cx="8686800" cy="45259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b="1" dirty="0" smtClean="0"/>
              <a:t>Standish Group</a:t>
            </a:r>
            <a:r>
              <a:rPr lang="en-US" b="1" dirty="0" smtClean="0"/>
              <a:t>: 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90 percent of software projects are completed late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66 percent are deemed failures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30 percent are abandoned</a:t>
            </a:r>
            <a:endParaRPr lang="en-US" dirty="0" smtClean="0"/>
          </a:p>
          <a:p>
            <a:pPr>
              <a:spcBef>
                <a:spcPts val="2400"/>
              </a:spcBef>
            </a:pPr>
            <a:r>
              <a:rPr lang="en-US" sz="2800" b="1" dirty="0" smtClean="0"/>
              <a:t>That figure is probably falsely too high.  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probably 70% are late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probably 30% are significantly late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probably over 80% do not fulfill </a:t>
            </a:r>
            <a:r>
              <a:rPr lang="en-US" sz="2400" dirty="0" smtClean="0"/>
              <a:t>100% of requirements</a:t>
            </a:r>
            <a:endParaRPr lang="en-US" sz="2400" dirty="0" smtClean="0"/>
          </a:p>
          <a:p>
            <a:pPr>
              <a:spcBef>
                <a:spcPts val="2400"/>
              </a:spcBef>
            </a:pPr>
            <a:r>
              <a:rPr lang="en-US" sz="2800" b="1" dirty="0" smtClean="0"/>
              <a:t>Everyone agrees the failure rate is too high.</a:t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70C0"/>
                </a:solidFill>
              </a:rPr>
              <a:t>Software Project Failure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3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5181600"/>
          </a:xfrm>
        </p:spPr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3600" b="1" u="sng" dirty="0" smtClean="0"/>
              <a:t>10 signs of IS project failure</a:t>
            </a:r>
            <a:r>
              <a:rPr lang="en-US" sz="3600" u="sng" dirty="0" smtClean="0"/>
              <a:t>:</a:t>
            </a:r>
          </a:p>
          <a:p>
            <a:pPr marL="624078" indent="-51435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r>
              <a:rPr lang="en-US" dirty="0" smtClean="0"/>
              <a:t>Project managers don’t understand users’ needs.</a:t>
            </a:r>
          </a:p>
          <a:p>
            <a:pPr marL="624078" indent="-51435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r>
              <a:rPr lang="en-US" dirty="0" smtClean="0"/>
              <a:t>The project’s scope is ill-defined.</a:t>
            </a:r>
          </a:p>
          <a:p>
            <a:pPr marL="624078" indent="-51435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r>
              <a:rPr lang="en-US" dirty="0" smtClean="0"/>
              <a:t>Project changes are managed poorly.</a:t>
            </a:r>
          </a:p>
          <a:p>
            <a:pPr marL="624078" indent="-51435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r>
              <a:rPr lang="en-US" dirty="0" smtClean="0"/>
              <a:t>The chosen technology changes.</a:t>
            </a:r>
          </a:p>
          <a:p>
            <a:pPr marL="624078" indent="-51435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r>
              <a:rPr lang="en-US" dirty="0" smtClean="0"/>
              <a:t>Business needs change.</a:t>
            </a:r>
          </a:p>
          <a:p>
            <a:pPr marL="624078" indent="-51435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r>
              <a:rPr lang="en-US" dirty="0" smtClean="0"/>
              <a:t>Deadlines are unrealistic.</a:t>
            </a:r>
          </a:p>
          <a:p>
            <a:pPr marL="624078" indent="-51435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r>
              <a:rPr lang="en-US" dirty="0" smtClean="0"/>
              <a:t>Users are resistant.</a:t>
            </a:r>
          </a:p>
          <a:p>
            <a:pPr marL="624078" indent="-51435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r>
              <a:rPr lang="en-US" dirty="0" smtClean="0"/>
              <a:t>Sponsorship is lost.</a:t>
            </a:r>
          </a:p>
          <a:p>
            <a:pPr marL="624078" indent="-51435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r>
              <a:rPr lang="en-US" dirty="0" smtClean="0"/>
              <a:t>The project lacks people with appropriate skills.</a:t>
            </a:r>
          </a:p>
          <a:p>
            <a:pPr marL="624078" indent="-51435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r>
              <a:rPr lang="en-US" dirty="0" smtClean="0"/>
              <a:t>Managers ignore best practices and lessons learned.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</a:rPr>
              <a:t>Causes of Failure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1105" y="619036"/>
            <a:ext cx="3082895" cy="6001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Source: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“Critical Success Factors in Software Projects”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by John Reel, </a:t>
            </a:r>
            <a:r>
              <a:rPr lang="en-US" sz="11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IEEE Software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June 1999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73814" y="4303713"/>
            <a:ext cx="2657475" cy="646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1 – 7 occur </a:t>
            </a:r>
            <a:r>
              <a:rPr lang="en-US" b="1" dirty="0">
                <a:latin typeface="+mn-lt"/>
              </a:rPr>
              <a:t>before</a:t>
            </a:r>
            <a:r>
              <a:rPr lang="en-US" dirty="0"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even the design starts</a:t>
            </a:r>
          </a:p>
        </p:txBody>
      </p:sp>
    </p:spTree>
    <p:extLst>
      <p:ext uri="{BB962C8B-B14F-4D97-AF65-F5344CB8AC3E}">
        <p14:creationId xmlns:p14="http://schemas.microsoft.com/office/powerpoint/2010/main" val="16775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612648" y="1752600"/>
            <a:ext cx="8153400" cy="4495800"/>
          </a:xfrm>
        </p:spPr>
        <p:txBody>
          <a:bodyPr>
            <a:normAutofit/>
          </a:bodyPr>
          <a:lstStyle/>
          <a:p>
            <a:pPr marL="460375" indent="-460375" eaLnBrk="1" hangingPunct="1">
              <a:spcBef>
                <a:spcPts val="2400"/>
              </a:spcBef>
              <a:buSzPct val="80000"/>
              <a:buFont typeface="Wingdings" pitchFamily="2" charset="2"/>
              <a:buChar char="q"/>
            </a:pPr>
            <a:r>
              <a:rPr lang="en-US" sz="3200" b="1" dirty="0" smtClean="0"/>
              <a:t>Stable Requirements</a:t>
            </a:r>
          </a:p>
          <a:p>
            <a:pPr marL="460375" indent="-460375" eaLnBrk="1" hangingPunct="1">
              <a:spcBef>
                <a:spcPts val="2400"/>
              </a:spcBef>
              <a:buSzPct val="80000"/>
              <a:buFont typeface="Wingdings" pitchFamily="2" charset="2"/>
              <a:buChar char="q"/>
            </a:pPr>
            <a:r>
              <a:rPr lang="en-US" sz="3200" b="1" dirty="0" smtClean="0"/>
              <a:t>Accurate Estimations</a:t>
            </a:r>
          </a:p>
          <a:p>
            <a:pPr marL="460375" indent="-460375" eaLnBrk="1" hangingPunct="1">
              <a:spcBef>
                <a:spcPts val="2400"/>
              </a:spcBef>
              <a:buSzPct val="80000"/>
              <a:buFont typeface="Wingdings" pitchFamily="2" charset="2"/>
              <a:buChar char="q"/>
            </a:pPr>
            <a:r>
              <a:rPr lang="en-US" sz="3200" b="1" dirty="0" smtClean="0"/>
              <a:t>Teamwork and Unified Vision</a:t>
            </a:r>
          </a:p>
          <a:p>
            <a:pPr marL="460375" indent="-460375" eaLnBrk="1" hangingPunct="1">
              <a:spcBef>
                <a:spcPts val="2400"/>
              </a:spcBef>
              <a:buSzPct val="80000"/>
              <a:buFont typeface="Wingdings" pitchFamily="2" charset="2"/>
              <a:buChar char="q"/>
            </a:pPr>
            <a:r>
              <a:rPr lang="en-US" sz="3200" b="1" dirty="0" smtClean="0"/>
              <a:t>Attention to Risks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</a:rPr>
              <a:t>Critical Success Factors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16486" y="685800"/>
            <a:ext cx="22939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Source: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lots of reading by Dannelly</a:t>
            </a:r>
          </a:p>
        </p:txBody>
      </p:sp>
      <p:sp>
        <p:nvSpPr>
          <p:cNvPr id="2" name="Explosion 2 1"/>
          <p:cNvSpPr/>
          <p:nvPr/>
        </p:nvSpPr>
        <p:spPr>
          <a:xfrm>
            <a:off x="3810000" y="3657600"/>
            <a:ext cx="4953000" cy="23622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So how do we get these on a regular basis?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292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286000" y="4343400"/>
            <a:ext cx="6858000" cy="1447800"/>
          </a:xfrm>
        </p:spPr>
        <p:txBody>
          <a:bodyPr>
            <a:normAutofit/>
          </a:bodyPr>
          <a:lstStyle/>
          <a:p>
            <a:r>
              <a:rPr lang="en-US" sz="6000" b="1" cap="none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Models</a:t>
            </a:r>
            <a:r>
              <a:rPr lang="en-US" sz="5000" b="1" cap="none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000" b="1" cap="none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cap="none" dirty="0" smtClean="0">
                <a:solidFill>
                  <a:schemeClr val="accent1">
                    <a:lumMod val="75000"/>
                  </a:schemeClr>
                </a:solidFill>
              </a:rPr>
              <a:t>Night Two, Part Two</a:t>
            </a:r>
            <a:endParaRPr lang="en-US" sz="4000" b="1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CSCI 521 Software 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375682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Establish a Process?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1"/>
            <a:ext cx="7620000" cy="2362200"/>
          </a:xfrm>
        </p:spPr>
        <p:txBody>
          <a:bodyPr>
            <a:normAutofit/>
          </a:bodyPr>
          <a:lstStyle/>
          <a:p>
            <a:pPr indent="4763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sz="3600" b="1" dirty="0" smtClean="0">
                <a:solidFill>
                  <a:schemeClr val="accent3"/>
                </a:solidFill>
              </a:rPr>
              <a:t>It is nearly impossible to </a:t>
            </a:r>
            <a:r>
              <a:rPr lang="en-US" sz="3600" b="1" dirty="0" smtClean="0">
                <a:solidFill>
                  <a:schemeClr val="accent3"/>
                </a:solidFill>
              </a:rPr>
              <a:t>consistently develop </a:t>
            </a:r>
            <a:r>
              <a:rPr lang="en-US" sz="3600" b="1" dirty="0" smtClean="0">
                <a:solidFill>
                  <a:schemeClr val="accent3"/>
                </a:solidFill>
              </a:rPr>
              <a:t>high quality </a:t>
            </a:r>
            <a:r>
              <a:rPr lang="en-US" sz="3600" b="1" dirty="0" smtClean="0">
                <a:solidFill>
                  <a:schemeClr val="accent3"/>
                </a:solidFill>
              </a:rPr>
              <a:t>products </a:t>
            </a:r>
            <a:r>
              <a:rPr lang="en-US" sz="3600" b="1" dirty="0" smtClean="0">
                <a:solidFill>
                  <a:schemeClr val="accent3"/>
                </a:solidFill>
              </a:rPr>
              <a:t>without a high quality process.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7315200" y="457200"/>
            <a:ext cx="762000" cy="685800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bg2"/>
              </a:solidFill>
            </a:endParaRPr>
          </a:p>
        </p:txBody>
      </p:sp>
      <p:pic>
        <p:nvPicPr>
          <p:cNvPr id="5" name="Picture 4" descr="dilbert_require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2"/>
          <a:stretch>
            <a:fillRect/>
          </a:stretch>
        </p:blipFill>
        <p:spPr bwMode="auto">
          <a:xfrm>
            <a:off x="990600" y="4191000"/>
            <a:ext cx="76200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8077200" y="628650"/>
            <a:ext cx="457200" cy="342900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7957457" y="228600"/>
            <a:ext cx="457200" cy="342900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7957457" y="971550"/>
            <a:ext cx="424543" cy="323850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0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6781800" cy="1143000"/>
          </a:xfrm>
        </p:spPr>
        <p:txBody>
          <a:bodyPr/>
          <a:lstStyle/>
          <a:p>
            <a:pPr eaLnBrk="1" hangingPunct="1"/>
            <a:r>
              <a:rPr lang="en-US" sz="3800" b="1" dirty="0" smtClean="0"/>
              <a:t>Benefits of Establishing a Standard Development Process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41475"/>
            <a:ext cx="8153400" cy="4530725"/>
          </a:xfrm>
        </p:spPr>
        <p:txBody>
          <a:bodyPr/>
          <a:lstStyle/>
          <a:p>
            <a:pPr marL="460375" indent="-460375" eaLnBrk="1" hangingPunct="1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6"/>
                </a:solidFill>
              </a:rPr>
              <a:t>Less likely </a:t>
            </a:r>
            <a:r>
              <a:rPr lang="en-US" b="1" dirty="0" smtClean="0">
                <a:solidFill>
                  <a:schemeClr val="accent6"/>
                </a:solidFill>
              </a:rPr>
              <a:t>to miss </a:t>
            </a:r>
            <a:r>
              <a:rPr lang="en-US" b="1" dirty="0" smtClean="0">
                <a:solidFill>
                  <a:schemeClr val="accent6"/>
                </a:solidFill>
              </a:rPr>
              <a:t>something</a:t>
            </a:r>
          </a:p>
          <a:p>
            <a:pPr marL="460375" indent="-460375" eaLnBrk="1" hangingPunct="1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v"/>
            </a:pPr>
            <a:r>
              <a:rPr lang="en-US" b="1" dirty="0">
                <a:solidFill>
                  <a:schemeClr val="accent6"/>
                </a:solidFill>
              </a:rPr>
              <a:t>L</a:t>
            </a:r>
            <a:r>
              <a:rPr lang="en-US" b="1" dirty="0" smtClean="0">
                <a:solidFill>
                  <a:schemeClr val="accent6"/>
                </a:solidFill>
              </a:rPr>
              <a:t>ess likely to </a:t>
            </a:r>
            <a:r>
              <a:rPr lang="en-US" b="1" dirty="0" smtClean="0">
                <a:solidFill>
                  <a:schemeClr val="accent6"/>
                </a:solidFill>
              </a:rPr>
              <a:t>repeat </a:t>
            </a:r>
            <a:r>
              <a:rPr lang="en-US" b="1" dirty="0" smtClean="0">
                <a:solidFill>
                  <a:schemeClr val="accent6"/>
                </a:solidFill>
              </a:rPr>
              <a:t>a past failure</a:t>
            </a:r>
          </a:p>
          <a:p>
            <a:pPr marL="460375" indent="-460375" eaLnBrk="1" hangingPunct="1">
              <a:spcBef>
                <a:spcPts val="1800"/>
              </a:spcBef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6"/>
                </a:solidFill>
              </a:rPr>
              <a:t>Establishes </a:t>
            </a:r>
            <a:r>
              <a:rPr lang="en-US" b="1" dirty="0" smtClean="0">
                <a:solidFill>
                  <a:schemeClr val="accent6"/>
                </a:solidFill>
              </a:rPr>
              <a:t>Organizational Responsibilities</a:t>
            </a:r>
          </a:p>
          <a:p>
            <a:pPr marL="460375" indent="-460375" eaLnBrk="1" hangingPunct="1">
              <a:spcBef>
                <a:spcPts val="1800"/>
              </a:spcBef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6"/>
                </a:solidFill>
              </a:rPr>
              <a:t>Improves ability to train people for their tasks</a:t>
            </a:r>
          </a:p>
          <a:p>
            <a:pPr marL="460375" indent="-460375" eaLnBrk="1" hangingPunct="1">
              <a:spcBef>
                <a:spcPts val="1800"/>
              </a:spcBef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6"/>
                </a:solidFill>
              </a:rPr>
              <a:t>Allows collection of meaningful Process Metrics</a:t>
            </a:r>
          </a:p>
          <a:p>
            <a:pPr lvl="2" eaLnBrk="1" hangingPunct="1"/>
            <a:r>
              <a:rPr lang="en-US" dirty="0" smtClean="0">
                <a:solidFill>
                  <a:schemeClr val="accent6"/>
                </a:solidFill>
              </a:rPr>
              <a:t>better estimation of time and $</a:t>
            </a:r>
          </a:p>
          <a:p>
            <a:pPr lvl="2" eaLnBrk="1" hangingPunct="1"/>
            <a:r>
              <a:rPr lang="en-US" dirty="0" smtClean="0">
                <a:solidFill>
                  <a:schemeClr val="accent6"/>
                </a:solidFill>
              </a:rPr>
              <a:t>more accurate tracking of progress</a:t>
            </a:r>
          </a:p>
        </p:txBody>
      </p:sp>
    </p:spTree>
    <p:extLst>
      <p:ext uri="{BB962C8B-B14F-4D97-AF65-F5344CB8AC3E}">
        <p14:creationId xmlns:p14="http://schemas.microsoft.com/office/powerpoint/2010/main" val="218726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Management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772400" cy="4530725"/>
          </a:xfrm>
        </p:spPr>
        <p:txBody>
          <a:bodyPr/>
          <a:lstStyle/>
          <a:p>
            <a:pPr marL="533400" indent="-533400" eaLnBrk="1" hangingPunct="1">
              <a:spcBef>
                <a:spcPct val="50000"/>
              </a:spcBef>
              <a:buClr>
                <a:schemeClr val="accent1"/>
              </a:buClr>
              <a:buSzTx/>
              <a:buFont typeface="Wingdings" pitchFamily="2" charset="2"/>
              <a:buAutoNum type="arabicPeriod"/>
            </a:pPr>
            <a:r>
              <a:rPr lang="en-US" b="1" dirty="0" smtClean="0"/>
              <a:t>formal process definition</a:t>
            </a:r>
          </a:p>
          <a:p>
            <a:pPr marL="533400" indent="-533400" eaLnBrk="1" hangingPunct="1">
              <a:spcBef>
                <a:spcPct val="50000"/>
              </a:spcBef>
              <a:buClr>
                <a:schemeClr val="accent1"/>
              </a:buClr>
              <a:buSzTx/>
              <a:buFont typeface="Wingdings" pitchFamily="2" charset="2"/>
              <a:buAutoNum type="arabicPeriod"/>
            </a:pPr>
            <a:r>
              <a:rPr lang="en-US" b="1" dirty="0" smtClean="0"/>
              <a:t>process measurement</a:t>
            </a:r>
          </a:p>
          <a:p>
            <a:pPr marL="533400" indent="-533400" eaLnBrk="1" hangingPunct="1">
              <a:spcBef>
                <a:spcPct val="50000"/>
              </a:spcBef>
              <a:buClr>
                <a:schemeClr val="accent1"/>
              </a:buClr>
              <a:buSzTx/>
              <a:buFont typeface="Wingdings" pitchFamily="2" charset="2"/>
              <a:buAutoNum type="arabicPeriod"/>
            </a:pPr>
            <a:r>
              <a:rPr lang="en-US" b="1" dirty="0" smtClean="0"/>
              <a:t>feedback</a:t>
            </a:r>
          </a:p>
          <a:p>
            <a:pPr marL="533400" indent="-533400" eaLnBrk="1" hangingPunct="1">
              <a:spcBef>
                <a:spcPct val="50000"/>
              </a:spcBef>
              <a:buClr>
                <a:schemeClr val="accent1"/>
              </a:buClr>
              <a:buSzTx/>
              <a:buFont typeface="Wingdings" pitchFamily="2" charset="2"/>
              <a:buAutoNum type="arabicPeriod"/>
            </a:pPr>
            <a:r>
              <a:rPr lang="en-US" b="1" dirty="0" smtClean="0"/>
              <a:t>improvement</a:t>
            </a:r>
          </a:p>
          <a:p>
            <a:pPr marL="533400" indent="-533400" eaLnBrk="1" hangingPunct="1">
              <a:spcBef>
                <a:spcPct val="50000"/>
              </a:spcBef>
              <a:buClr>
                <a:schemeClr val="accent1"/>
              </a:buClr>
              <a:buSzTx/>
              <a:buFont typeface="Wingdings" pitchFamily="2" charset="2"/>
              <a:buAutoNum type="arabicPeriod"/>
            </a:pPr>
            <a:r>
              <a:rPr lang="en-US" b="1" dirty="0" smtClean="0"/>
              <a:t>optimization</a:t>
            </a:r>
          </a:p>
        </p:txBody>
      </p:sp>
    </p:spTree>
    <p:extLst>
      <p:ext uri="{BB962C8B-B14F-4D97-AF65-F5344CB8AC3E}">
        <p14:creationId xmlns:p14="http://schemas.microsoft.com/office/powerpoint/2010/main" val="118076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1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7B6A5FA-AEDC-493D-A38F-607DB1F387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AcademicPresentation1</Template>
  <TotalTime>0</TotalTime>
  <Words>648</Words>
  <Application>Microsoft Office PowerPoint</Application>
  <PresentationFormat>On-screen Show (4:3)</PresentationFormat>
  <Paragraphs>163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AcademicPresentation1</vt:lpstr>
      <vt:lpstr>Software Project Failure Night Two, Part One</vt:lpstr>
      <vt:lpstr>Starter Question</vt:lpstr>
      <vt:lpstr>Software Project Failure</vt:lpstr>
      <vt:lpstr>Causes of Failure</vt:lpstr>
      <vt:lpstr>Critical Success Factors</vt:lpstr>
      <vt:lpstr>Process Models Night Two, Part Two</vt:lpstr>
      <vt:lpstr>Why Establish a Process?</vt:lpstr>
      <vt:lpstr>Benefits of Establishing a Standard Development Process</vt:lpstr>
      <vt:lpstr>Process Management</vt:lpstr>
      <vt:lpstr>IEEE 1074</vt:lpstr>
      <vt:lpstr>Process Models</vt:lpstr>
      <vt:lpstr>Waterfall Model</vt:lpstr>
      <vt:lpstr>Waterfall with SQA Activities</vt:lpstr>
      <vt:lpstr>Spiral Model</vt:lpstr>
      <vt:lpstr>Rapid Application Development</vt:lpstr>
      <vt:lpstr>Extreme Programming a flavor of Agile Development</vt:lpstr>
      <vt:lpstr>So which model is best?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2012-01-11T16:22:50Z</dcterms:created>
  <dcterms:modified xsi:type="dcterms:W3CDTF">2014-01-15T18:35:25Z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