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1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111111"/>
    <a:srgbClr val="422C16"/>
    <a:srgbClr val="0C788E"/>
    <a:srgbClr val="006666"/>
    <a:srgbClr val="0099CC"/>
    <a:srgbClr val="660066"/>
    <a:srgbClr val="003366"/>
    <a:srgbClr val="CC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80" d="100"/>
          <a:sy n="80" d="100"/>
        </p:scale>
        <p:origin x="1533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62212-236B-4B64-965F-2147C82D9DF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8208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D83C3-4435-4B85-83E4-A6EAE36A406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0283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346A-7DF6-4127-848C-DF0D64F81A8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1005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6DE07-88D4-4DA7-978C-F69B1723A76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1168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B6125-1A25-4AFA-8E40-F87FC10E85D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9096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CB9DC-117D-47B9-9461-FF68CD774DB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6788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F03D6-E346-4A00-8E48-F357215B7AB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0253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4EC6E-1B80-4A46-99E4-3031936AB3C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5175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1DA0-C62D-4A26-A80A-6CB2FA442F6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1835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9AB5-F499-4BA8-8642-285A2390563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3407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1DAFD-CB6D-4244-A205-EE34385D214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6049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9923BA-90B0-48B8-A0D5-A9AA4E09E8FE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0"/>
          <p:cNvSpPr txBox="1">
            <a:spLocks noChangeArrowheads="1"/>
          </p:cNvSpPr>
          <p:nvPr/>
        </p:nvSpPr>
        <p:spPr bwMode="auto">
          <a:xfrm>
            <a:off x="3993513" y="3437384"/>
            <a:ext cx="4035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altLang="en-US" sz="6000" b="1" kern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Shadows</a:t>
            </a:r>
            <a:endParaRPr lang="en-US" altLang="en-US" sz="6000" b="1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841113" y="3284984"/>
            <a:ext cx="4035425" cy="647700"/>
          </a:xfrm>
        </p:spPr>
        <p:txBody>
          <a:bodyPr/>
          <a:lstStyle/>
          <a:p>
            <a:pPr algn="r"/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Shadows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9" name="Rectangle 161"/>
          <p:cNvSpPr>
            <a:spLocks noChangeArrowheads="1"/>
          </p:cNvSpPr>
          <p:nvPr/>
        </p:nvSpPr>
        <p:spPr bwMode="auto">
          <a:xfrm>
            <a:off x="3852863" y="4076700"/>
            <a:ext cx="40322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altLang="en-US" sz="2800" b="1" dirty="0" smtClean="0">
                <a:solidFill>
                  <a:schemeClr val="bg1"/>
                </a:solidFill>
              </a:rPr>
              <a:t>CSCI 440</a:t>
            </a:r>
          </a:p>
          <a:p>
            <a:pPr algn="r"/>
            <a:r>
              <a:rPr lang="en-US" altLang="en-US" sz="1400" b="1" i="1" dirty="0" smtClean="0">
                <a:solidFill>
                  <a:schemeClr val="bg1"/>
                </a:solidFill>
              </a:rPr>
              <a:t>textbook section 5.10 </a:t>
            </a:r>
            <a:endParaRPr lang="en-US" altLang="en-US" sz="1400" b="1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18517" y="6453336"/>
            <a:ext cx="889987" cy="369332"/>
          </a:xfrm>
          <a:prstGeom prst="rect">
            <a:avLst/>
          </a:prstGeom>
          <a:solidFill>
            <a:srgbClr val="11111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Limitations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Where does this simple process fail to create a good shadow effect?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5476" y="6581001"/>
            <a:ext cx="790601" cy="276999"/>
          </a:xfrm>
          <a:prstGeom prst="rect">
            <a:avLst/>
          </a:prstGeom>
          <a:solidFill>
            <a:srgbClr val="11111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            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Example Code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See course web site.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92D050"/>
                </a:solidFill>
              </a:rPr>
              <a:t>Simple Shadows</a:t>
            </a:r>
            <a:endParaRPr lang="en-US" altLang="en-US" b="1" dirty="0">
              <a:solidFill>
                <a:srgbClr val="92D05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196752"/>
            <a:ext cx="6779096" cy="4525963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How can we create a simple shadow like this?</a:t>
            </a:r>
          </a:p>
          <a:p>
            <a:endParaRPr lang="en-US" altLang="en-US" dirty="0">
              <a:solidFill>
                <a:schemeClr val="bg1"/>
              </a:solidFill>
            </a:endParaRP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This is just a special case of a perspective projection.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66032"/>
            <a:ext cx="2315096" cy="2315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2266032"/>
            <a:ext cx="3024336" cy="2315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82738" y="6579418"/>
            <a:ext cx="1625766" cy="276999"/>
          </a:xfrm>
          <a:prstGeom prst="rect">
            <a:avLst/>
          </a:prstGeom>
          <a:solidFill>
            <a:srgbClr val="11111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figures 5.48 and 5.35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913"/>
            <a:ext cx="7704856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92D050"/>
                </a:solidFill>
              </a:rPr>
              <a:t>Shadow Projection Matrix</a:t>
            </a:r>
            <a:endParaRPr lang="en-US" altLang="en-US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7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67744" y="1196752"/>
                <a:ext cx="6707088" cy="5256584"/>
              </a:xfrm>
            </p:spPr>
            <p:txBody>
              <a:bodyPr/>
              <a:lstStyle/>
              <a:p>
                <a:pPr marL="914400" indent="0">
                  <a:buNone/>
                </a:pPr>
                <a:r>
                  <a:rPr lang="en-US" altLang="en-US" sz="2400" b="1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║ 1  0  0  0 ║ </a:t>
                </a:r>
              </a:p>
              <a:p>
                <a:pPr marL="914400" indent="0">
                  <a:buNone/>
                </a:pPr>
                <a:r>
                  <a:rPr lang="en-US" altLang="en-US" sz="2400" b="1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║ 0  1  0  0 ║ </a:t>
                </a:r>
              </a:p>
              <a:p>
                <a:pPr marL="914400" indent="0">
                  <a:buNone/>
                </a:pPr>
                <a:r>
                  <a:rPr lang="en-US" altLang="en-US" sz="2400" b="1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║ 0  0  1  0 ║ </a:t>
                </a:r>
              </a:p>
              <a:p>
                <a:pPr marL="914400" indent="0">
                  <a:buNone/>
                </a:pPr>
                <a:r>
                  <a:rPr lang="en-US" altLang="en-US" sz="2400" b="1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║ 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en-US" sz="2000" b="1" i="0" smtClean="0">
                            <a:solidFill>
                              <a:schemeClr val="bg1"/>
                            </a:solidFill>
                            <a:latin typeface="Cambria Math"/>
                            <a:cs typeface="Courier New" panose="02070309020205020404" pitchFamily="49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000" b="1" i="0" smtClean="0">
                            <a:solidFill>
                              <a:schemeClr val="bg1"/>
                            </a:solidFill>
                            <a:latin typeface="Cambria Math"/>
                            <a:cs typeface="Courier New" panose="02070309020205020404" pitchFamily="49" charset="0"/>
                          </a:rPr>
                          <m:t>−</m:t>
                        </m:r>
                        <m:r>
                          <a:rPr lang="en-US" altLang="en-US" sz="2000" b="1" i="0" smtClean="0">
                            <a:solidFill>
                              <a:schemeClr val="bg1"/>
                            </a:solidFill>
                            <a:latin typeface="Cambria Math"/>
                            <a:cs typeface="Courier New" panose="02070309020205020404" pitchFamily="49" charset="0"/>
                          </a:rPr>
                          <m:t>𝐘𝐥</m:t>
                        </m:r>
                        <m:r>
                          <a:rPr lang="en-US" altLang="en-US" sz="2000" b="1" i="0" baseline="-25000" smtClean="0">
                            <a:solidFill>
                              <a:schemeClr val="bg1"/>
                            </a:solidFill>
                            <a:latin typeface="Cambria Math"/>
                            <a:cs typeface="Courier New" panose="02070309020205020404" pitchFamily="49" charset="0"/>
                          </a:rPr>
                          <m:t>𝐢𝐠𝐡𝐭</m:t>
                        </m:r>
                      </m:den>
                    </m:f>
                  </m:oMath>
                </a14:m>
                <a:r>
                  <a:rPr lang="en-US" altLang="en-US" sz="2400" b="1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0  0 ║ </a:t>
                </a:r>
              </a:p>
              <a:p>
                <a:pPr marL="0" indent="0">
                  <a:buNone/>
                </a:pPr>
                <a:endParaRPr lang="en-US" alt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altLang="en-US" sz="2400" dirty="0" smtClean="0">
                    <a:solidFill>
                      <a:srgbClr val="99FF99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to build this projection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m </a:t>
                </a:r>
                <a:r>
                  <a:rPr lang="en-US" sz="2400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mat4();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m[3</a:t>
                </a:r>
                <a:r>
                  <a:rPr lang="en-US" sz="2400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][3] = 0;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m[3</a:t>
                </a:r>
                <a:r>
                  <a:rPr lang="en-US" sz="2400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][1] = -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1/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lightY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  <a:endParaRPr lang="en-US" altLang="en-US" sz="2400" b="1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alt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37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67744" y="1196752"/>
                <a:ext cx="6707088" cy="5256584"/>
              </a:xfrm>
              <a:blipFill>
                <a:blip r:embed="rId2"/>
                <a:stretch>
                  <a:fillRect l="-1364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995699" y="6579418"/>
            <a:ext cx="1112805" cy="276999"/>
          </a:xfrm>
          <a:prstGeom prst="rect">
            <a:avLst/>
          </a:prstGeom>
          <a:solidFill>
            <a:srgbClr val="11111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see page 266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dirty="0" smtClean="0">
                <a:solidFill>
                  <a:srgbClr val="92D050"/>
                </a:solidFill>
              </a:rPr>
              <a:t>Example Data</a:t>
            </a:r>
            <a:endParaRPr lang="en-US" altLang="en-US" dirty="0">
              <a:solidFill>
                <a:srgbClr val="92D050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340768"/>
            <a:ext cx="7056784" cy="518457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With Light at height 5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P = [ 5, 3, 0, 1 ]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P' = [ 5, 3, 0, -.6 ]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P'' = [ -8.33, -5.0, 0, 1 ]</a:t>
            </a:r>
          </a:p>
          <a:p>
            <a:endParaRPr lang="en-US" altLang="en-US" sz="2400" dirty="0">
              <a:solidFill>
                <a:schemeClr val="bg1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P = [ 10, 3, 4 ]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P' = [ 10, 3, 4, -.6 ]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P'' = [ -16.67, -5.0, -6.67, 1 ]</a:t>
            </a:r>
          </a:p>
          <a:p>
            <a:endParaRPr lang="en-US" altLang="en-US" sz="2400" dirty="0">
              <a:solidFill>
                <a:schemeClr val="bg1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P = [ 5, 3, 4, 1 ]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P'' = [ -8.33, -5.0,  -6.67, 1 ]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25476" y="6581001"/>
            <a:ext cx="790601" cy="276999"/>
          </a:xfrm>
          <a:prstGeom prst="rect">
            <a:avLst/>
          </a:prstGeom>
          <a:solidFill>
            <a:srgbClr val="11111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            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5476" y="6581001"/>
            <a:ext cx="790601" cy="276999"/>
          </a:xfrm>
          <a:prstGeom prst="rect">
            <a:avLst/>
          </a:prstGeom>
          <a:solidFill>
            <a:srgbClr val="11111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            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288" r="12367" b="49382"/>
          <a:stretch/>
        </p:blipFill>
        <p:spPr>
          <a:xfrm>
            <a:off x="6485724" y="1725150"/>
            <a:ext cx="2139164" cy="2088232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flipV="1">
            <a:off x="7332424" y="2468437"/>
            <a:ext cx="445764" cy="1018650"/>
          </a:xfrm>
          <a:prstGeom prst="triangle">
            <a:avLst>
              <a:gd name="adj" fmla="val 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53485" y="380756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X axis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3715" y="1317644"/>
            <a:ext cx="136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Z axis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5" y="188913"/>
            <a:ext cx="6925635" cy="981075"/>
          </a:xfrm>
        </p:spPr>
        <p:txBody>
          <a:bodyPr/>
          <a:lstStyle/>
          <a:p>
            <a:r>
              <a:rPr lang="en-US" altLang="en-US" dirty="0" smtClean="0">
                <a:solidFill>
                  <a:srgbClr val="92D050"/>
                </a:solidFill>
              </a:rPr>
              <a:t>Example </a:t>
            </a:r>
            <a:r>
              <a:rPr lang="en-US" altLang="en-US" dirty="0" smtClean="0">
                <a:solidFill>
                  <a:srgbClr val="92D050"/>
                </a:solidFill>
              </a:rPr>
              <a:t>Data…</a:t>
            </a:r>
            <a:endParaRPr lang="en-US" altLang="en-US" dirty="0">
              <a:solidFill>
                <a:srgbClr val="92D050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6155" y="1340768"/>
            <a:ext cx="6776325" cy="518457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With Light at height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5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P = [ 5, 3, 0, 1 ]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P' = [ 5, 3, 0, -.6 ]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P'' = [ -8.33,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-5.0</a:t>
            </a:r>
            <a:r>
              <a:rPr lang="en-US" altLang="en-US" sz="2400" dirty="0" smtClean="0">
                <a:solidFill>
                  <a:schemeClr val="bg1"/>
                </a:solidFill>
              </a:rPr>
              <a:t>, 0, 1 ]</a:t>
            </a:r>
          </a:p>
          <a:p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If Light was at </a:t>
            </a:r>
            <a:r>
              <a:rPr lang="en-US" altLang="en-US" sz="2800" b="1" dirty="0" smtClean="0">
                <a:solidFill>
                  <a:srgbClr val="99FF99"/>
                </a:solidFill>
              </a:rPr>
              <a:t>Y=10</a:t>
            </a:r>
            <a:r>
              <a:rPr lang="en-US" altLang="en-US" sz="2800" dirty="0" smtClean="0">
                <a:solidFill>
                  <a:schemeClr val="bg1"/>
                </a:solidFill>
              </a:rPr>
              <a:t>, then 				shadow would end up at </a:t>
            </a:r>
            <a:r>
              <a:rPr lang="en-US" altLang="en-US" sz="2800" b="1" dirty="0" smtClean="0">
                <a:solidFill>
                  <a:srgbClr val="99FF99"/>
                </a:solidFill>
              </a:rPr>
              <a:t>Y = -10</a:t>
            </a:r>
            <a:r>
              <a:rPr lang="en-US" altLang="en-US" sz="2800" dirty="0" smtClean="0">
                <a:solidFill>
                  <a:schemeClr val="bg1"/>
                </a:solidFill>
              </a:rPr>
              <a:t>.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1919" y="6581001"/>
            <a:ext cx="790601" cy="276999"/>
          </a:xfrm>
          <a:prstGeom prst="rect">
            <a:avLst/>
          </a:prstGeom>
          <a:solidFill>
            <a:srgbClr val="11111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            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1919" y="6581001"/>
            <a:ext cx="790601" cy="276999"/>
          </a:xfrm>
          <a:prstGeom prst="rect">
            <a:avLst/>
          </a:prstGeom>
          <a:solidFill>
            <a:srgbClr val="11111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            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5476" y="6581001"/>
            <a:ext cx="790601" cy="276999"/>
          </a:xfrm>
          <a:prstGeom prst="rect">
            <a:avLst/>
          </a:prstGeom>
          <a:solidFill>
            <a:srgbClr val="11111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            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2367"/>
          <a:stretch/>
        </p:blipFill>
        <p:spPr>
          <a:xfrm>
            <a:off x="2123729" y="620688"/>
            <a:ext cx="5976664" cy="5832648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flipV="1">
            <a:off x="6228184" y="1628800"/>
            <a:ext cx="720081" cy="1440160"/>
          </a:xfrm>
          <a:prstGeom prst="triangle">
            <a:avLst>
              <a:gd name="adj" fmla="val 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987824" y="3140968"/>
            <a:ext cx="1224136" cy="2520280"/>
          </a:xfrm>
          <a:prstGeom prst="triangle">
            <a:avLst>
              <a:gd name="adj" fmla="val 9920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07706" y="291013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X axis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13181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Z axis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Applying </a:t>
            </a:r>
            <a:r>
              <a:rPr lang="en-US" b="1" dirty="0" smtClean="0">
                <a:solidFill>
                  <a:srgbClr val="92D050"/>
                </a:solidFill>
              </a:rPr>
              <a:t>Shadow Matrix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Translate objects so that light source is at origin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Apply shadow projection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Translate back to original location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05064"/>
            <a:ext cx="2448272" cy="244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0"/>
          <a:stretch/>
        </p:blipFill>
        <p:spPr>
          <a:xfrm>
            <a:off x="5342747" y="4005064"/>
            <a:ext cx="2270098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0312" y="6581001"/>
            <a:ext cx="1710725" cy="276999"/>
          </a:xfrm>
          <a:prstGeom prst="rect">
            <a:avLst/>
          </a:prstGeom>
          <a:solidFill>
            <a:srgbClr val="11111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figures 5.48 and 5.49b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85800"/>
            <a:ext cx="6923112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92D050"/>
                </a:solidFill>
              </a:rPr>
              <a:t>Pseudo Code 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sz="3600" dirty="0" smtClean="0">
                <a:solidFill>
                  <a:srgbClr val="92D050"/>
                </a:solidFill>
              </a:rPr>
              <a:t>to </a:t>
            </a:r>
            <a:r>
              <a:rPr lang="en-US" sz="3600" dirty="0" smtClean="0">
                <a:solidFill>
                  <a:srgbClr val="92D050"/>
                </a:solidFill>
              </a:rPr>
              <a:t>draw </a:t>
            </a:r>
            <a:r>
              <a:rPr lang="en-US" sz="3600" dirty="0" smtClean="0">
                <a:solidFill>
                  <a:srgbClr val="92D050"/>
                </a:solidFill>
              </a:rPr>
              <a:t>objects </a:t>
            </a:r>
            <a:br>
              <a:rPr lang="en-US" sz="3600" dirty="0" smtClean="0">
                <a:solidFill>
                  <a:srgbClr val="92D050"/>
                </a:solidFill>
              </a:rPr>
            </a:br>
            <a:r>
              <a:rPr lang="en-US" sz="3600" dirty="0" smtClean="0">
                <a:solidFill>
                  <a:srgbClr val="92D050"/>
                </a:solidFill>
              </a:rPr>
              <a:t>and their shadows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215405"/>
            <a:ext cx="6707088" cy="4525963"/>
          </a:xfrm>
        </p:spPr>
        <p:txBody>
          <a:bodyPr/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Build a model matrix to transform objects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draw all objects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add the shadow matrix to the model matrix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re-draw all objects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5476" y="6581001"/>
            <a:ext cx="790601" cy="276999"/>
          </a:xfrm>
          <a:prstGeom prst="rect">
            <a:avLst/>
          </a:prstGeom>
          <a:solidFill>
            <a:srgbClr val="11111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            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Optimizing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If the location of the light source is a constant, where in the code is the best place to build the shadow matrix?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If the light source moves around, where must the shadow matrix be built?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5476" y="6581001"/>
            <a:ext cx="790601" cy="276999"/>
          </a:xfrm>
          <a:prstGeom prst="rect">
            <a:avLst/>
          </a:prstGeom>
          <a:solidFill>
            <a:srgbClr val="11111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            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347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Courier New</vt:lpstr>
      <vt:lpstr>Diseño predeterminado</vt:lpstr>
      <vt:lpstr>Shadows</vt:lpstr>
      <vt:lpstr>Simple Shadows</vt:lpstr>
      <vt:lpstr>Shadow Projection Matrix</vt:lpstr>
      <vt:lpstr>Example Data</vt:lpstr>
      <vt:lpstr>Example Data…</vt:lpstr>
      <vt:lpstr>PowerPoint Presentation</vt:lpstr>
      <vt:lpstr>Applying Shadow Matrix</vt:lpstr>
      <vt:lpstr>Pseudo Code  to draw objects  and their shadows</vt:lpstr>
      <vt:lpstr>Optimizing</vt:lpstr>
      <vt:lpstr>Limitations</vt:lpstr>
      <vt:lpstr>Example Code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Dannelly, Robert Stephen</cp:lastModifiedBy>
  <cp:revision>688</cp:revision>
  <dcterms:created xsi:type="dcterms:W3CDTF">2010-05-23T14:28:12Z</dcterms:created>
  <dcterms:modified xsi:type="dcterms:W3CDTF">2018-10-16T17:12:30Z</dcterms:modified>
</cp:coreProperties>
</file>