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57" r:id="rId4"/>
    <p:sldId id="258" r:id="rId5"/>
    <p:sldId id="259" r:id="rId6"/>
    <p:sldId id="260" r:id="rId7"/>
    <p:sldId id="264" r:id="rId8"/>
    <p:sldId id="263" r:id="rId9"/>
    <p:sldId id="265" r:id="rId10"/>
    <p:sldId id="269" r:id="rId11"/>
    <p:sldId id="261" r:id="rId12"/>
    <p:sldId id="266" r:id="rId13"/>
    <p:sldId id="267" r:id="rId14"/>
    <p:sldId id="268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248" y="-2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5EE18-0B3C-4DF1-AF35-83DC07B53056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F5671-F383-435B-AFCB-5522DE5D3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681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5EE18-0B3C-4DF1-AF35-83DC07B53056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F5671-F383-435B-AFCB-5522DE5D3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5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5EE18-0B3C-4DF1-AF35-83DC07B53056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F5671-F383-435B-AFCB-5522DE5D3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365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5EE18-0B3C-4DF1-AF35-83DC07B53056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F5671-F383-435B-AFCB-5522DE5D3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822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5EE18-0B3C-4DF1-AF35-83DC07B53056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F5671-F383-435B-AFCB-5522DE5D3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100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5EE18-0B3C-4DF1-AF35-83DC07B53056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F5671-F383-435B-AFCB-5522DE5D3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089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5EE18-0B3C-4DF1-AF35-83DC07B53056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F5671-F383-435B-AFCB-5522DE5D3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860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5EE18-0B3C-4DF1-AF35-83DC07B53056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F5671-F383-435B-AFCB-5522DE5D3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300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5EE18-0B3C-4DF1-AF35-83DC07B53056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F5671-F383-435B-AFCB-5522DE5D3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483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5EE18-0B3C-4DF1-AF35-83DC07B53056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F5671-F383-435B-AFCB-5522DE5D3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660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5EE18-0B3C-4DF1-AF35-83DC07B53056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F5671-F383-435B-AFCB-5522DE5D3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368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A5EE18-0B3C-4DF1-AF35-83DC07B53056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8F5671-F383-435B-AFCB-5522DE5D3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339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OpenGL and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WebGL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Drawing Functions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14800"/>
            <a:ext cx="6400800" cy="1524000"/>
          </a:xfrm>
        </p:spPr>
        <p:txBody>
          <a:bodyPr/>
          <a:lstStyle/>
          <a:p>
            <a:pPr algn="r">
              <a:spcBef>
                <a:spcPts val="0"/>
              </a:spcBef>
            </a:pPr>
            <a:r>
              <a:rPr lang="en-US" dirty="0" smtClean="0"/>
              <a:t>CSCI 440</a:t>
            </a:r>
          </a:p>
          <a:p>
            <a:pPr algn="r">
              <a:spcBef>
                <a:spcPts val="0"/>
              </a:spcBef>
            </a:pPr>
            <a:r>
              <a:rPr lang="en-US" dirty="0" smtClean="0"/>
              <a:t>Day Five</a:t>
            </a:r>
            <a:endParaRPr lang="en-US" dirty="0"/>
          </a:p>
        </p:txBody>
      </p:sp>
      <p:pic>
        <p:nvPicPr>
          <p:cNvPr id="2050" name="Picture 2" descr="C:\Users\dannellys\AppData\Local\Microsoft\Windows\Temporary Internet Files\Content.IE5\WZAS5X93\MC90041240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657600"/>
            <a:ext cx="1999307" cy="2198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159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Line and Triangle Attributes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There are very few.</a:t>
            </a:r>
          </a:p>
          <a:p>
            <a:pPr lvl="1"/>
            <a:r>
              <a:rPr lang="en-US" dirty="0" smtClean="0"/>
              <a:t>line width does not always work</a:t>
            </a:r>
          </a:p>
          <a:p>
            <a:pPr lvl="1"/>
            <a:r>
              <a:rPr lang="en-US" dirty="0" smtClean="0"/>
              <a:t>triangle strips are always filled</a:t>
            </a:r>
          </a:p>
          <a:p>
            <a:pPr lvl="1"/>
            <a:r>
              <a:rPr lang="en-US" dirty="0" smtClean="0"/>
              <a:t>etc.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Textures can be applied to produce fill effects and line types.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359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Point Attributes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en-US" dirty="0" smtClean="0"/>
              <a:t>In the JavaScript: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400" b="1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gl.enable</a:t>
            </a:r>
            <a:r>
              <a:rPr lang="en-US" sz="24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gl.VERTEX_PROGRAM_POINT_SIZE</a:t>
            </a:r>
            <a:r>
              <a:rPr lang="en-US" sz="24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400" b="1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gl.enable</a:t>
            </a:r>
            <a:r>
              <a:rPr lang="en-US" sz="24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gl.POINT_SMOOTH</a:t>
            </a:r>
            <a:r>
              <a:rPr lang="en-US" sz="24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         // rounded</a:t>
            </a:r>
          </a:p>
          <a:p>
            <a:endParaRPr lang="en-US" dirty="0"/>
          </a:p>
          <a:p>
            <a:r>
              <a:rPr lang="en-US" dirty="0" smtClean="0"/>
              <a:t>In the Vertex </a:t>
            </a:r>
            <a:r>
              <a:rPr lang="en-US" dirty="0" err="1" smtClean="0"/>
              <a:t>Shader</a:t>
            </a:r>
            <a:r>
              <a:rPr lang="en-US" dirty="0" smtClean="0"/>
              <a:t>: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8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uniform float </a:t>
            </a:r>
            <a:r>
              <a:rPr lang="en-US" sz="2800" b="1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pointSize</a:t>
            </a:r>
            <a:r>
              <a:rPr lang="en-US" sz="28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 main(void)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{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800" b="1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gl_PointSize</a:t>
            </a:r>
            <a:r>
              <a:rPr lang="en-US" sz="28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800" b="1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pointSize</a:t>
            </a:r>
            <a:r>
              <a:rPr lang="en-US" sz="28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2800" b="1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09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US" sz="5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en-US" sz="5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US" sz="5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endParaRPr lang="en-US" sz="5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real world uses </a:t>
            </a:r>
            <a:r>
              <a:rPr lang="en-US" b="1" dirty="0" smtClean="0"/>
              <a:t>Subtractive Color</a:t>
            </a:r>
          </a:p>
          <a:p>
            <a:pPr lvl="1"/>
            <a:r>
              <a:rPr lang="en-US" sz="2400" dirty="0" smtClean="0"/>
              <a:t>bricks appear red because the surface is absorbing all colors except red</a:t>
            </a:r>
          </a:p>
          <a:p>
            <a:pPr lvl="1"/>
            <a:r>
              <a:rPr lang="en-US" sz="2400" dirty="0" smtClean="0"/>
              <a:t>the street appears black because it is absorbing all colors</a:t>
            </a:r>
          </a:p>
          <a:p>
            <a:pPr lvl="1"/>
            <a:r>
              <a:rPr lang="en-US" sz="2400" dirty="0" smtClean="0"/>
              <a:t>Primary Colors = Red Blue Yellow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Computers use </a:t>
            </a:r>
            <a:r>
              <a:rPr lang="en-US" b="1" dirty="0" smtClean="0"/>
              <a:t>Additive Color</a:t>
            </a:r>
          </a:p>
          <a:p>
            <a:pPr lvl="1"/>
            <a:r>
              <a:rPr lang="en-US" sz="2400" dirty="0" smtClean="0"/>
              <a:t>"no color" equals black</a:t>
            </a:r>
          </a:p>
          <a:p>
            <a:pPr lvl="1"/>
            <a:r>
              <a:rPr lang="en-US" sz="2400" dirty="0" smtClean="0"/>
              <a:t>combining all colors makes white</a:t>
            </a:r>
          </a:p>
          <a:p>
            <a:pPr lvl="1"/>
            <a:r>
              <a:rPr lang="en-US" sz="2400" dirty="0" smtClean="0"/>
              <a:t>Primary Colors = Red Green Blue</a:t>
            </a:r>
            <a:endParaRPr lang="en-US" sz="2400" dirty="0"/>
          </a:p>
        </p:txBody>
      </p:sp>
      <p:pic>
        <p:nvPicPr>
          <p:cNvPr id="1026" name="Picture 2" descr="C:\Users\dannellys\AppData\Local\Microsoft\Windows\Temporary Internet Files\Content.IE5\N2MHOOP4\MC90039141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902" y="5257800"/>
            <a:ext cx="2287297" cy="1124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441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can I make these filled shapes?</a:t>
            </a:r>
            <a:endParaRPr lang="en-US" sz="4000" b="1" i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Pentagon 3"/>
          <p:cNvSpPr/>
          <p:nvPr/>
        </p:nvSpPr>
        <p:spPr>
          <a:xfrm>
            <a:off x="1600200" y="2189922"/>
            <a:ext cx="1524000" cy="10668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oup 50"/>
          <p:cNvGrpSpPr/>
          <p:nvPr/>
        </p:nvGrpSpPr>
        <p:grpSpPr>
          <a:xfrm>
            <a:off x="5105400" y="1577009"/>
            <a:ext cx="1524000" cy="2420730"/>
            <a:chOff x="5105400" y="1577009"/>
            <a:chExt cx="1524000" cy="2420730"/>
          </a:xfrm>
        </p:grpSpPr>
        <p:sp>
          <p:nvSpPr>
            <p:cNvPr id="13" name="Pentagon 12"/>
            <p:cNvSpPr/>
            <p:nvPr/>
          </p:nvSpPr>
          <p:spPr>
            <a:xfrm>
              <a:off x="5105400" y="2930939"/>
              <a:ext cx="1524000" cy="1066800"/>
            </a:xfrm>
            <a:prstGeom prst="homePlat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Pentagon 13"/>
            <p:cNvSpPr/>
            <p:nvPr/>
          </p:nvSpPr>
          <p:spPr>
            <a:xfrm>
              <a:off x="5105400" y="1577009"/>
              <a:ext cx="1524000" cy="1066800"/>
            </a:xfrm>
            <a:prstGeom prst="homePlat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6096000" y="1577009"/>
              <a:ext cx="0" cy="10668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5105400" y="1577009"/>
              <a:ext cx="990600" cy="10668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5105400" y="2930939"/>
              <a:ext cx="990600" cy="10668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endCxn id="13" idx="3"/>
            </p:cNvCxnSpPr>
            <p:nvPr/>
          </p:nvCxnSpPr>
          <p:spPr>
            <a:xfrm>
              <a:off x="5105400" y="2930939"/>
              <a:ext cx="1524000" cy="5334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/>
          <p:cNvGrpSpPr/>
          <p:nvPr/>
        </p:nvGrpSpPr>
        <p:grpSpPr>
          <a:xfrm>
            <a:off x="5105400" y="4284869"/>
            <a:ext cx="1524000" cy="2420731"/>
            <a:chOff x="5105400" y="4284869"/>
            <a:chExt cx="1524000" cy="2420731"/>
          </a:xfrm>
        </p:grpSpPr>
        <p:sp>
          <p:nvSpPr>
            <p:cNvPr id="11" name="Pentagon 10"/>
            <p:cNvSpPr/>
            <p:nvPr/>
          </p:nvSpPr>
          <p:spPr>
            <a:xfrm>
              <a:off x="5105400" y="5638800"/>
              <a:ext cx="1524000" cy="1066800"/>
            </a:xfrm>
            <a:prstGeom prst="homePlat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Pentagon 11"/>
            <p:cNvSpPr/>
            <p:nvPr/>
          </p:nvSpPr>
          <p:spPr>
            <a:xfrm>
              <a:off x="5105400" y="4284869"/>
              <a:ext cx="1524000" cy="1066800"/>
            </a:xfrm>
            <a:prstGeom prst="homePlat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/>
            <p:cNvCxnSpPr/>
            <p:nvPr/>
          </p:nvCxnSpPr>
          <p:spPr>
            <a:xfrm flipV="1">
              <a:off x="5105400" y="6172200"/>
              <a:ext cx="685800" cy="5334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105400" y="5638801"/>
              <a:ext cx="685800" cy="53339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5791200" y="5638801"/>
              <a:ext cx="304800" cy="53339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>
              <a:off x="5105400" y="4284869"/>
              <a:ext cx="990600" cy="10668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096000" y="4284869"/>
              <a:ext cx="0" cy="10668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H="1" flipV="1">
              <a:off x="5791200" y="6172200"/>
              <a:ext cx="304800" cy="5334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endCxn id="11" idx="3"/>
            </p:cNvCxnSpPr>
            <p:nvPr/>
          </p:nvCxnSpPr>
          <p:spPr>
            <a:xfrm>
              <a:off x="5791200" y="6172200"/>
              <a:ext cx="8382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12130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can I make these shapes?</a:t>
            </a:r>
            <a:endParaRPr lang="en-US" sz="4800" b="1" i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Up-Down Arrow 5"/>
          <p:cNvSpPr/>
          <p:nvPr/>
        </p:nvSpPr>
        <p:spPr>
          <a:xfrm>
            <a:off x="6553200" y="3638550"/>
            <a:ext cx="1524000" cy="26289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Notched Right Arrow 6"/>
          <p:cNvSpPr/>
          <p:nvPr/>
        </p:nvSpPr>
        <p:spPr>
          <a:xfrm>
            <a:off x="2133600" y="4038600"/>
            <a:ext cx="2819400" cy="18288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7-Point Star 8"/>
          <p:cNvSpPr/>
          <p:nvPr/>
        </p:nvSpPr>
        <p:spPr>
          <a:xfrm>
            <a:off x="3543300" y="1417864"/>
            <a:ext cx="2286000" cy="22098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199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 Classes</a:t>
            </a:r>
            <a:endParaRPr lang="en-US" sz="5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indent="-742950">
              <a:spcBef>
                <a:spcPts val="2400"/>
              </a:spcBef>
              <a:buFont typeface="+mj-lt"/>
              <a:buAutoNum type="arabicPeriod" startAt="6"/>
            </a:pPr>
            <a:r>
              <a:rPr lang="en-US" sz="3600" b="1" dirty="0" smtClean="0">
                <a:solidFill>
                  <a:srgbClr val="00B050"/>
                </a:solidFill>
              </a:rPr>
              <a:t>Input Principles</a:t>
            </a:r>
          </a:p>
          <a:p>
            <a:pPr marL="742950" indent="-742950">
              <a:spcBef>
                <a:spcPts val="2400"/>
              </a:spcBef>
              <a:buFont typeface="+mj-lt"/>
              <a:buAutoNum type="arabicPeriod" startAt="6"/>
            </a:pPr>
            <a:r>
              <a:rPr lang="en-US" sz="3600" b="1" dirty="0" smtClean="0">
                <a:solidFill>
                  <a:srgbClr val="00B050"/>
                </a:solidFill>
              </a:rPr>
              <a:t>Input Code</a:t>
            </a:r>
          </a:p>
          <a:p>
            <a:pPr marL="742950" indent="-742950">
              <a:spcBef>
                <a:spcPts val="2400"/>
              </a:spcBef>
              <a:buFont typeface="+mj-lt"/>
              <a:buAutoNum type="arabicPeriod" startAt="6"/>
            </a:pP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Matrix Math</a:t>
            </a:r>
            <a:endParaRPr lang="en-US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45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OpenGL History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05400"/>
          </a:xfrm>
        </p:spPr>
        <p:txBody>
          <a:bodyPr/>
          <a:lstStyle/>
          <a:p>
            <a:pPr>
              <a:spcBef>
                <a:spcPts val="1200"/>
              </a:spcBef>
              <a:buClr>
                <a:srgbClr val="0070C0"/>
              </a:buClr>
            </a:pPr>
            <a:r>
              <a:rPr lang="en-US" b="1" dirty="0" smtClean="0"/>
              <a:t>1991</a:t>
            </a:r>
            <a:r>
              <a:rPr lang="en-US" dirty="0" smtClean="0"/>
              <a:t> - SGI </a:t>
            </a:r>
            <a:r>
              <a:rPr lang="en-US" dirty="0" err="1" smtClean="0"/>
              <a:t>Inc</a:t>
            </a:r>
            <a:endParaRPr lang="en-US" dirty="0" smtClean="0"/>
          </a:p>
          <a:p>
            <a:pPr lvl="1"/>
            <a:r>
              <a:rPr lang="en-US" sz="2400" dirty="0" smtClean="0"/>
              <a:t>current - </a:t>
            </a:r>
            <a:r>
              <a:rPr lang="en-US" sz="2400" dirty="0" err="1" smtClean="0"/>
              <a:t>Khronos</a:t>
            </a:r>
            <a:r>
              <a:rPr lang="en-US" sz="2400" dirty="0" smtClean="0"/>
              <a:t> consortium</a:t>
            </a:r>
          </a:p>
          <a:p>
            <a:pPr>
              <a:spcBef>
                <a:spcPts val="1200"/>
              </a:spcBef>
              <a:buClr>
                <a:srgbClr val="0070C0"/>
              </a:buClr>
            </a:pPr>
            <a:r>
              <a:rPr lang="en-US" b="1" dirty="0" smtClean="0"/>
              <a:t>2004</a:t>
            </a:r>
            <a:r>
              <a:rPr lang="en-US" dirty="0" smtClean="0"/>
              <a:t> - OpenGL 2.0 </a:t>
            </a:r>
            <a:r>
              <a:rPr lang="en-US" sz="2400" dirty="0" smtClean="0"/>
              <a:t>replaced 1.5</a:t>
            </a:r>
            <a:endParaRPr lang="en-US" dirty="0" smtClean="0"/>
          </a:p>
          <a:p>
            <a:pPr lvl="1"/>
            <a:r>
              <a:rPr lang="en-US" sz="2400" dirty="0" smtClean="0"/>
              <a:t>added the GLSL </a:t>
            </a:r>
            <a:r>
              <a:rPr lang="en-US" sz="2400" dirty="0" err="1" smtClean="0"/>
              <a:t>shader</a:t>
            </a:r>
            <a:r>
              <a:rPr lang="en-US" sz="2400" dirty="0" smtClean="0"/>
              <a:t> language</a:t>
            </a:r>
          </a:p>
          <a:p>
            <a:pPr>
              <a:spcBef>
                <a:spcPts val="1200"/>
              </a:spcBef>
              <a:buClr>
                <a:srgbClr val="0070C0"/>
              </a:buClr>
            </a:pPr>
            <a:r>
              <a:rPr lang="en-US" b="1" dirty="0" smtClean="0"/>
              <a:t>2008</a:t>
            </a:r>
            <a:r>
              <a:rPr lang="en-US" dirty="0" smtClean="0"/>
              <a:t> - OpenGL 3.0 </a:t>
            </a:r>
            <a:r>
              <a:rPr lang="en-US" sz="2400" dirty="0" smtClean="0"/>
              <a:t>replaced 2.1</a:t>
            </a:r>
            <a:endParaRPr lang="en-US" dirty="0" smtClean="0"/>
          </a:p>
          <a:p>
            <a:pPr lvl="1"/>
            <a:r>
              <a:rPr lang="en-US" sz="2400" dirty="0" smtClean="0"/>
              <a:t>removed </a:t>
            </a:r>
            <a:r>
              <a:rPr lang="en-US" sz="2400" dirty="0" err="1" smtClean="0"/>
              <a:t>glBegin</a:t>
            </a:r>
            <a:r>
              <a:rPr lang="en-US" sz="2400" dirty="0" smtClean="0"/>
              <a:t> and </a:t>
            </a:r>
            <a:r>
              <a:rPr lang="en-US" sz="2400" dirty="0" err="1" smtClean="0"/>
              <a:t>glEnd</a:t>
            </a:r>
            <a:endParaRPr lang="en-US" sz="2400" dirty="0" smtClean="0"/>
          </a:p>
          <a:p>
            <a:pPr lvl="1"/>
            <a:r>
              <a:rPr lang="en-US" sz="2400" dirty="0"/>
              <a:t>d</a:t>
            </a:r>
            <a:r>
              <a:rPr lang="en-US" sz="2400" dirty="0" smtClean="0"/>
              <a:t>eprecated many vertex and fragment functions</a:t>
            </a:r>
          </a:p>
          <a:p>
            <a:pPr lvl="1"/>
            <a:r>
              <a:rPr lang="en-US" sz="2400" dirty="0" smtClean="0"/>
              <a:t>basis of </a:t>
            </a:r>
            <a:r>
              <a:rPr lang="en-US" sz="2400" dirty="0" err="1" smtClean="0"/>
              <a:t>WebGL</a:t>
            </a:r>
            <a:r>
              <a:rPr lang="en-US" sz="2400" dirty="0" smtClean="0"/>
              <a:t> 2.0</a:t>
            </a:r>
          </a:p>
          <a:p>
            <a:pPr>
              <a:spcBef>
                <a:spcPts val="1200"/>
              </a:spcBef>
              <a:buClr>
                <a:srgbClr val="0070C0"/>
              </a:buClr>
            </a:pPr>
            <a:r>
              <a:rPr lang="en-US" b="1" dirty="0" smtClean="0"/>
              <a:t>2014</a:t>
            </a:r>
            <a:r>
              <a:rPr lang="en-US" dirty="0" smtClean="0"/>
              <a:t> - OpenGL 4.5</a:t>
            </a:r>
          </a:p>
          <a:p>
            <a:pPr lvl="1"/>
            <a:r>
              <a:rPr lang="en-US" sz="2400" dirty="0" smtClean="0"/>
              <a:t>direct support of many graphics cards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49878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State Machine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dirty="0" smtClean="0"/>
              <a:t>OpenGL, </a:t>
            </a:r>
            <a:r>
              <a:rPr lang="en-US" sz="2000" dirty="0" smtClean="0"/>
              <a:t>and hence </a:t>
            </a:r>
            <a:r>
              <a:rPr lang="en-US" sz="2000" dirty="0" err="1" smtClean="0"/>
              <a:t>WebGL</a:t>
            </a:r>
            <a:r>
              <a:rPr lang="en-US" dirty="0" smtClean="0"/>
              <a:t>, is a </a:t>
            </a:r>
            <a:r>
              <a:rPr lang="en-US" sz="3600" b="1" dirty="0" smtClean="0">
                <a:solidFill>
                  <a:srgbClr val="C00000"/>
                </a:solidFill>
              </a:rPr>
              <a:t>State Machine</a:t>
            </a:r>
            <a:endParaRPr lang="en-US" b="1" dirty="0" smtClean="0">
              <a:solidFill>
                <a:srgbClr val="C00000"/>
              </a:solidFill>
            </a:endParaRPr>
          </a:p>
          <a:p>
            <a:endParaRPr lang="en-US" sz="1400" dirty="0"/>
          </a:p>
          <a:p>
            <a:r>
              <a:rPr lang="en-US" dirty="0" smtClean="0"/>
              <a:t>Example:  </a:t>
            </a:r>
          </a:p>
          <a:p>
            <a:pPr lvl="1"/>
            <a:r>
              <a:rPr lang="en-US" dirty="0" smtClean="0"/>
              <a:t>We do </a:t>
            </a:r>
            <a:r>
              <a:rPr lang="en-US" u="sng" dirty="0" smtClean="0"/>
              <a:t>not</a:t>
            </a:r>
            <a:r>
              <a:rPr lang="en-US" dirty="0" smtClean="0"/>
              <a:t> draw a "red triangle"</a:t>
            </a:r>
          </a:p>
          <a:p>
            <a:pPr lvl="1"/>
            <a:r>
              <a:rPr lang="en-US" dirty="0" smtClean="0"/>
              <a:t>we set the drawing color state to red, then draw a triangle</a:t>
            </a:r>
          </a:p>
          <a:p>
            <a:pPr lvl="1"/>
            <a:r>
              <a:rPr lang="en-US" dirty="0" smtClean="0"/>
              <a:t>anything drawn after that will also be red until we change the drawing color state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Some functions set states, other functions query the current state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82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OpenGL v. JavaScript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Types</a:t>
            </a:r>
          </a:p>
          <a:p>
            <a:pPr lvl="1"/>
            <a:r>
              <a:rPr lang="en-US" dirty="0" smtClean="0"/>
              <a:t>JavaScript uses dynamic typing</a:t>
            </a:r>
          </a:p>
          <a:p>
            <a:pPr lvl="1"/>
            <a:r>
              <a:rPr lang="en-US" dirty="0" smtClean="0"/>
              <a:t>OpenGL is very picky about data types</a:t>
            </a:r>
          </a:p>
          <a:p>
            <a:endParaRPr lang="en-US" b="1" dirty="0" smtClean="0"/>
          </a:p>
          <a:p>
            <a:r>
              <a:rPr lang="en-US" b="1" dirty="0" smtClean="0"/>
              <a:t>Object Oriented</a:t>
            </a:r>
          </a:p>
          <a:p>
            <a:pPr lvl="1"/>
            <a:r>
              <a:rPr lang="en-US" dirty="0" smtClean="0"/>
              <a:t>neither </a:t>
            </a:r>
            <a:r>
              <a:rPr lang="en-US" dirty="0" err="1" smtClean="0"/>
              <a:t>WebGL</a:t>
            </a:r>
            <a:r>
              <a:rPr lang="en-US" dirty="0" smtClean="0"/>
              <a:t> nor OpenGL is OO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39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OpenGL v </a:t>
            </a:r>
            <a:r>
              <a:rPr lang="en-US" dirty="0" err="1" smtClean="0"/>
              <a:t>WebGL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4802334"/>
              </p:ext>
            </p:extLst>
          </p:nvPr>
        </p:nvGraphicFramePr>
        <p:xfrm>
          <a:off x="1524000" y="1447800"/>
          <a:ext cx="60960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OpenGL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WebGL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Text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ym typeface="Wingdings"/>
                        </a:rPr>
                        <a:t>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Points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ym typeface="Wingdings"/>
                        </a:rPr>
                        <a:t>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ym typeface="Wingdings"/>
                        </a:rPr>
                        <a:t>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Varying Point Types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ym typeface="Wingdings"/>
                        </a:rPr>
                        <a:t>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Lines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ym typeface="Wingdings"/>
                        </a:rPr>
                        <a:t>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ym typeface="Wingdings"/>
                        </a:rPr>
                        <a:t>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Line</a:t>
                      </a:r>
                      <a:r>
                        <a:rPr lang="en-US" baseline="0" dirty="0" smtClean="0"/>
                        <a:t> Styles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ym typeface="Wingdings"/>
                        </a:rPr>
                        <a:t>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>
                        <a:sym typeface="Wingding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Polygons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ym typeface="Wingdings"/>
                        </a:rPr>
                        <a:t>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Unfilled Polygons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ym typeface="Wingdings"/>
                        </a:rPr>
                        <a:t>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Filled</a:t>
                      </a:r>
                      <a:r>
                        <a:rPr lang="en-US" baseline="0" dirty="0" smtClean="0"/>
                        <a:t> Polygons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ym typeface="Wingdings"/>
                        </a:rPr>
                        <a:t>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Triangles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ym typeface="Wingdings"/>
                        </a:rPr>
                        <a:t>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ym typeface="Wingdings"/>
                        </a:rPr>
                        <a:t>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Unfilled Triangle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ym typeface="Wingdings"/>
                        </a:rPr>
                        <a:t>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>
                        <a:sym typeface="Wingding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100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WebGL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Drawing Types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09688" indent="-623888">
              <a:buFont typeface="Wingdings" panose="05000000000000000000" pitchFamily="2" charset="2"/>
              <a:buChar char="Ø"/>
            </a:pPr>
            <a:r>
              <a:rPr lang="en-US" dirty="0" err="1" smtClean="0"/>
              <a:t>gl.POINTS</a:t>
            </a:r>
            <a:endParaRPr lang="en-US" dirty="0" smtClean="0"/>
          </a:p>
          <a:p>
            <a:pPr marL="1309688" indent="-623888">
              <a:buFont typeface="Wingdings" panose="05000000000000000000" pitchFamily="2" charset="2"/>
              <a:buChar char="Ø"/>
            </a:pPr>
            <a:r>
              <a:rPr lang="en-US" dirty="0" err="1" smtClean="0"/>
              <a:t>gl.LINES</a:t>
            </a:r>
            <a:endParaRPr lang="en-US" dirty="0" smtClean="0"/>
          </a:p>
          <a:p>
            <a:pPr marL="1309688" indent="-623888">
              <a:buFont typeface="Wingdings" panose="05000000000000000000" pitchFamily="2" charset="2"/>
              <a:buChar char="Ø"/>
            </a:pPr>
            <a:r>
              <a:rPr lang="en-US" dirty="0" err="1" smtClean="0"/>
              <a:t>gl.LINE_STRIP</a:t>
            </a:r>
            <a:endParaRPr lang="en-US" dirty="0" smtClean="0"/>
          </a:p>
          <a:p>
            <a:pPr marL="1309688" indent="-623888">
              <a:buFont typeface="Wingdings" panose="05000000000000000000" pitchFamily="2" charset="2"/>
              <a:buChar char="Ø"/>
            </a:pPr>
            <a:r>
              <a:rPr lang="en-US" dirty="0" err="1" smtClean="0"/>
              <a:t>gl.LINE_LOOP</a:t>
            </a:r>
            <a:endParaRPr lang="en-US" dirty="0" smtClean="0"/>
          </a:p>
          <a:p>
            <a:pPr marL="1309688" indent="-623888">
              <a:buFont typeface="Wingdings" panose="05000000000000000000" pitchFamily="2" charset="2"/>
              <a:buChar char="Ø"/>
            </a:pPr>
            <a:r>
              <a:rPr lang="en-US" dirty="0" err="1" smtClean="0"/>
              <a:t>gl.TRIANGLES</a:t>
            </a:r>
            <a:endParaRPr lang="en-US" dirty="0" smtClean="0"/>
          </a:p>
          <a:p>
            <a:pPr marL="1309688" indent="-623888">
              <a:buFont typeface="Wingdings" panose="05000000000000000000" pitchFamily="2" charset="2"/>
              <a:buChar char="Ø"/>
            </a:pPr>
            <a:r>
              <a:rPr lang="en-US" dirty="0" err="1" smtClean="0"/>
              <a:t>gl.TRIANGLE_STRIP</a:t>
            </a:r>
            <a:endParaRPr lang="en-US" dirty="0" smtClean="0"/>
          </a:p>
          <a:p>
            <a:pPr marL="1309688" indent="-623888">
              <a:buFont typeface="Wingdings" panose="05000000000000000000" pitchFamily="2" charset="2"/>
              <a:buChar char="Ø"/>
            </a:pPr>
            <a:r>
              <a:rPr lang="en-US" dirty="0" err="1" smtClean="0"/>
              <a:t>gl.TRIANGLE_FAN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648200" y="5943600"/>
            <a:ext cx="3715312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none" lIns="182880" tIns="91440" rIns="182880" bIns="91440" rtlCol="0">
            <a:spAutoFit/>
          </a:bodyPr>
          <a:lstStyle/>
          <a:p>
            <a:r>
              <a:rPr lang="en-US" dirty="0" err="1"/>
              <a:t>gl.drawArrays</a:t>
            </a:r>
            <a:r>
              <a:rPr lang="en-US" dirty="0"/>
              <a:t> ( </a:t>
            </a:r>
            <a:r>
              <a:rPr lang="en-US" dirty="0" err="1" smtClean="0"/>
              <a:t>gl.TRIANGLES</a:t>
            </a:r>
            <a:r>
              <a:rPr lang="en-US" dirty="0" smtClean="0"/>
              <a:t>, </a:t>
            </a:r>
            <a:r>
              <a:rPr lang="en-US" dirty="0"/>
              <a:t>0, 3 </a:t>
            </a:r>
            <a:r>
              <a:rPr lang="en-US" dirty="0" smtClean="0"/>
              <a:t>);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51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Line Types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930400"/>
            <a:ext cx="7924800" cy="2184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91400" y="6424856"/>
            <a:ext cx="1659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Angel figure 2.7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45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Triangle Types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300" y="1371600"/>
            <a:ext cx="4686300" cy="22656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800" y="3987800"/>
            <a:ext cx="6502400" cy="2260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05600" y="6424856"/>
            <a:ext cx="2363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Angel figures 2.13 &amp; 14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00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Polygons out of Triangles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735" b="20109"/>
          <a:stretch/>
        </p:blipFill>
        <p:spPr>
          <a:xfrm>
            <a:off x="1371601" y="1676400"/>
            <a:ext cx="1967947" cy="16233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810000"/>
            <a:ext cx="6502400" cy="1724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94" b="20109"/>
          <a:stretch/>
        </p:blipFill>
        <p:spPr>
          <a:xfrm>
            <a:off x="3588025" y="1676400"/>
            <a:ext cx="4259471" cy="16233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05600" y="6424856"/>
            <a:ext cx="2363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Angel figures 2.17 &amp; 18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571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362</Words>
  <Application>Microsoft Office PowerPoint</Application>
  <PresentationFormat>On-screen Show (4:3)</PresentationFormat>
  <Paragraphs>101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OpenGL and WebGL  Drawing Functions</vt:lpstr>
      <vt:lpstr>OpenGL History</vt:lpstr>
      <vt:lpstr>State Machine</vt:lpstr>
      <vt:lpstr>OpenGL v. JavaScript</vt:lpstr>
      <vt:lpstr>OpenGL v WebGL</vt:lpstr>
      <vt:lpstr>WebGL Drawing Types</vt:lpstr>
      <vt:lpstr>Line Types</vt:lpstr>
      <vt:lpstr>Triangle Types</vt:lpstr>
      <vt:lpstr>Making Polygons out of Triangles</vt:lpstr>
      <vt:lpstr>Line and Triangle Attributes</vt:lpstr>
      <vt:lpstr>Point Attributes</vt:lpstr>
      <vt:lpstr>Color</vt:lpstr>
      <vt:lpstr>How can I make these filled shapes?</vt:lpstr>
      <vt:lpstr>How can I make these shapes?</vt:lpstr>
      <vt:lpstr>Next Classes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OpenGL and WebGL  Drawing Functions</dc:title>
  <dc:creator>Stephen Dannelly</dc:creator>
  <cp:lastModifiedBy>Stephen Dannelly</cp:lastModifiedBy>
  <cp:revision>17</cp:revision>
  <dcterms:created xsi:type="dcterms:W3CDTF">2014-09-11T15:55:40Z</dcterms:created>
  <dcterms:modified xsi:type="dcterms:W3CDTF">2014-09-15T18:31:24Z</dcterms:modified>
</cp:coreProperties>
</file>