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9C950B4-214E-463D-97DC-64D93C2BEC0A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2134D-71BA-4374-86B8-3FB8760B6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92134D-71BA-4374-86B8-3FB8760B62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C950B4-214E-463D-97DC-64D93C2BEC0A}" type="datetimeFigureOut">
              <a:rPr lang="en-US" smtClean="0"/>
              <a:pPr/>
              <a:t>2/8/2011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92134D-71BA-4374-86B8-3FB8760B62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C950B4-214E-463D-97DC-64D93C2BEC0A}" type="datetimeFigureOut">
              <a:rPr lang="en-US" smtClean="0"/>
              <a:pPr/>
              <a:t>2/8/2011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92134D-71BA-4374-86B8-3FB8760B62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C950B4-214E-463D-97DC-64D93C2BEC0A}" type="datetimeFigureOut">
              <a:rPr lang="en-US" smtClean="0"/>
              <a:pPr/>
              <a:t>2/8/2011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92134D-71BA-4374-86B8-3FB8760B62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C950B4-214E-463D-97DC-64D93C2BEC0A}" type="datetimeFigureOut">
              <a:rPr lang="en-US" smtClean="0"/>
              <a:pPr/>
              <a:t>2/8/2011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92134D-71BA-4374-86B8-3FB8760B62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C950B4-214E-463D-97DC-64D93C2BEC0A}" type="datetimeFigureOut">
              <a:rPr lang="en-US" smtClean="0"/>
              <a:pPr/>
              <a:t>2/8/2011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92134D-71BA-4374-86B8-3FB8760B62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C950B4-214E-463D-97DC-64D93C2BEC0A}" type="datetimeFigureOut">
              <a:rPr lang="en-US" smtClean="0"/>
              <a:pPr/>
              <a:t>2/8/2011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92134D-71BA-4374-86B8-3FB8760B62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C950B4-214E-463D-97DC-64D93C2BEC0A}" type="datetimeFigureOut">
              <a:rPr lang="en-US" smtClean="0"/>
              <a:pPr/>
              <a:t>2/8/2011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92134D-71BA-4374-86B8-3FB8760B62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C950B4-214E-463D-97DC-64D93C2BEC0A}" type="datetimeFigureOut">
              <a:rPr lang="en-US" smtClean="0"/>
              <a:pPr/>
              <a:t>2/8/2011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92134D-71BA-4374-86B8-3FB8760B62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C950B4-214E-463D-97DC-64D93C2BEC0A}" type="datetimeFigureOut">
              <a:rPr lang="en-US" smtClean="0"/>
              <a:pPr/>
              <a:t>2/8/2011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92134D-71BA-4374-86B8-3FB8760B62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C950B4-214E-463D-97DC-64D93C2BEC0A}" type="datetimeFigureOut">
              <a:rPr lang="en-US" smtClean="0"/>
              <a:pPr/>
              <a:t>2/8/2011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8E92134D-71BA-4374-86B8-3FB8760B62B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A9C950B4-214E-463D-97DC-64D93C2BEC0A}" type="datetimeFigureOut">
              <a:rPr lang="en-US" smtClean="0"/>
              <a:pPr/>
              <a:t>2/8/2011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828800"/>
            <a:ext cx="5562600" cy="22098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Sorting by the Numbers</a:t>
            </a:r>
            <a:endParaRPr lang="en-U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Sorting Part Four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Suppose you are given the task of writing an application to sort a big data file.  What do you need to know to pick a good solution?</a:t>
            </a:r>
          </a:p>
          <a:p>
            <a:pPr marL="919163" lvl="1" indent="-461963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File Size = 1 GB</a:t>
            </a:r>
          </a:p>
          <a:p>
            <a:pPr marL="919163" lvl="1" indent="-461963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Record Size = 250 Bytes</a:t>
            </a:r>
          </a:p>
          <a:p>
            <a:pPr marL="919163" lvl="1" indent="-461963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Available Memory = ¼ GB</a:t>
            </a:r>
          </a:p>
          <a:p>
            <a:endParaRPr lang="en-US" dirty="0"/>
          </a:p>
        </p:txBody>
      </p:sp>
      <p:pic>
        <p:nvPicPr>
          <p:cNvPr id="1026" name="Picture 2" descr="C:\Documents and Settings\dannellys\Local Settings\Temporary Internet Files\Content.IE5\A7EEWYF6\MC9004344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149225"/>
            <a:ext cx="1362075" cy="190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How many Runs?</a:t>
            </a:r>
            <a:b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How big is each Run?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686800" cy="4572000"/>
          </a:xfrm>
        </p:spPr>
        <p:txBody>
          <a:bodyPr/>
          <a:lstStyle/>
          <a:p>
            <a:r>
              <a:rPr lang="en-US" dirty="0" smtClean="0"/>
              <a:t>Total Records to Process</a:t>
            </a:r>
          </a:p>
          <a:p>
            <a:pPr marL="860425" lvl="1" indent="-403225"/>
            <a:r>
              <a:rPr lang="en-US" dirty="0" smtClean="0"/>
              <a:t>1 billion bytes in the file</a:t>
            </a:r>
          </a:p>
          <a:p>
            <a:pPr marL="860425" lvl="1" indent="-403225"/>
            <a:r>
              <a:rPr lang="en-US" dirty="0" smtClean="0"/>
              <a:t>250 bytes for each record</a:t>
            </a:r>
          </a:p>
          <a:p>
            <a:pPr marL="860425" lvl="1" indent="-403225"/>
            <a:r>
              <a:rPr lang="en-US" dirty="0" smtClean="0"/>
              <a:t>= 4 million records in the file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Run Size</a:t>
            </a:r>
          </a:p>
          <a:p>
            <a:pPr marL="860425" lvl="1" indent="-403225"/>
            <a:r>
              <a:rPr lang="en-US" dirty="0" smtClean="0"/>
              <a:t>1GB file</a:t>
            </a:r>
          </a:p>
          <a:p>
            <a:pPr marL="860425" lvl="1" indent="-403225"/>
            <a:r>
              <a:rPr lang="en-US" dirty="0" smtClean="0"/>
              <a:t>¼ GB memory</a:t>
            </a:r>
          </a:p>
          <a:p>
            <a:pPr marL="860425" lvl="1" indent="-403225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= 4 Runs of 1 million records each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Time to Create the Runs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686800" cy="38862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Sorting One Run</a:t>
            </a:r>
          </a:p>
          <a:p>
            <a:pPr marL="919163" lvl="1" indent="-461963"/>
            <a:r>
              <a:rPr lang="en-US" dirty="0" smtClean="0"/>
              <a:t>Using either </a:t>
            </a:r>
            <a:r>
              <a:rPr lang="en-US" dirty="0" err="1" smtClean="0"/>
              <a:t>Quicksort</a:t>
            </a:r>
            <a:r>
              <a:rPr lang="en-US" dirty="0" smtClean="0"/>
              <a:t> or Ordered Binary Tree</a:t>
            </a:r>
          </a:p>
          <a:p>
            <a:pPr marL="1319213" lvl="2" indent="-461963"/>
            <a:r>
              <a:rPr lang="en-US" dirty="0" smtClean="0"/>
              <a:t>N log</a:t>
            </a:r>
            <a:r>
              <a:rPr lang="en-US" baseline="-25000" dirty="0" smtClean="0"/>
              <a:t>2</a:t>
            </a:r>
            <a:r>
              <a:rPr lang="en-US" dirty="0" smtClean="0"/>
              <a:t> N</a:t>
            </a:r>
          </a:p>
          <a:p>
            <a:pPr marL="1319213" lvl="2" indent="-461963"/>
            <a:r>
              <a:rPr lang="en-US" dirty="0" smtClean="0"/>
              <a:t>1million * 20</a:t>
            </a:r>
          </a:p>
          <a:p>
            <a:pPr marL="919163" lvl="1" indent="-461963"/>
            <a:r>
              <a:rPr lang="en-US" dirty="0" smtClean="0"/>
              <a:t>approximately 20 million comparisons of internal memory locations</a:t>
            </a:r>
          </a:p>
          <a:p>
            <a:pPr>
              <a:spcBef>
                <a:spcPts val="2400"/>
              </a:spcBef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Sorting Four Runs</a:t>
            </a:r>
          </a:p>
          <a:p>
            <a:pPr marL="919163" lvl="1" indent="-461963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 million internal memory comparisons</a:t>
            </a: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Refresher on Merging Files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905000"/>
            <a:ext cx="4495800" cy="3886200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So, to merge 2 files of N random records each, requires 2N compares</a:t>
            </a: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And, to merge 2 files where the runs were built from a sorted file requires N compares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133600"/>
            <a:ext cx="1056700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File One</a:t>
            </a:r>
          </a:p>
          <a:p>
            <a:pPr algn="ctr"/>
            <a:r>
              <a:rPr lang="en-US" dirty="0" smtClean="0"/>
              <a:t>1</a:t>
            </a:r>
          </a:p>
          <a:p>
            <a:pPr algn="ctr"/>
            <a:r>
              <a:rPr lang="en-US" dirty="0" smtClean="0"/>
              <a:t>3</a:t>
            </a:r>
          </a:p>
          <a:p>
            <a:pPr algn="ctr"/>
            <a:r>
              <a:rPr lang="en-US" dirty="0" smtClean="0"/>
              <a:t>5</a:t>
            </a:r>
          </a:p>
          <a:p>
            <a:pPr algn="ctr"/>
            <a:r>
              <a:rPr lang="en-US" dirty="0" smtClean="0"/>
              <a:t>7</a:t>
            </a:r>
          </a:p>
          <a:p>
            <a:pPr algn="ctr"/>
            <a:r>
              <a:rPr lang="en-US" dirty="0"/>
              <a:t>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23064" y="2133600"/>
            <a:ext cx="1039772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File Two</a:t>
            </a:r>
          </a:p>
          <a:p>
            <a:pPr algn="ctr"/>
            <a:r>
              <a:rPr lang="en-US" dirty="0"/>
              <a:t>2</a:t>
            </a:r>
            <a:endParaRPr lang="en-US" dirty="0" smtClean="0"/>
          </a:p>
          <a:p>
            <a:pPr algn="ctr"/>
            <a:r>
              <a:rPr lang="en-US" dirty="0" smtClean="0"/>
              <a:t>4</a:t>
            </a:r>
          </a:p>
          <a:p>
            <a:pPr algn="ctr"/>
            <a:r>
              <a:rPr lang="en-US" dirty="0" smtClean="0"/>
              <a:t>6</a:t>
            </a:r>
          </a:p>
          <a:p>
            <a:pPr algn="ctr"/>
            <a:r>
              <a:rPr lang="en-US" dirty="0" smtClean="0"/>
              <a:t>8</a:t>
            </a:r>
          </a:p>
          <a:p>
            <a:pPr algn="ctr"/>
            <a:r>
              <a:rPr lang="en-US" dirty="0" smtClean="0"/>
              <a:t>10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371600" y="2590800"/>
            <a:ext cx="1447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V="1">
            <a:off x="1371600" y="2590800"/>
            <a:ext cx="14478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1295400" y="2894012"/>
            <a:ext cx="1447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1371600" y="2895600"/>
            <a:ext cx="1371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1371600" y="3124200"/>
            <a:ext cx="12954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1295400" y="3124200"/>
            <a:ext cx="1447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1295400" y="3429000"/>
            <a:ext cx="1447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1295400" y="3429000"/>
            <a:ext cx="1447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1295400" y="3657600"/>
            <a:ext cx="1447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77336" y="4267200"/>
            <a:ext cx="1056700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File One</a:t>
            </a:r>
          </a:p>
          <a:p>
            <a:pPr algn="ctr"/>
            <a:r>
              <a:rPr lang="en-US" dirty="0" smtClean="0"/>
              <a:t>1</a:t>
            </a:r>
          </a:p>
          <a:p>
            <a:pPr algn="ctr"/>
            <a:r>
              <a:rPr lang="en-US" dirty="0" smtClean="0"/>
              <a:t>2</a:t>
            </a:r>
          </a:p>
          <a:p>
            <a:pPr algn="ctr"/>
            <a:r>
              <a:rPr lang="en-US" dirty="0" smtClean="0"/>
              <a:t>3</a:t>
            </a:r>
          </a:p>
          <a:p>
            <a:pPr algn="ctr"/>
            <a:r>
              <a:rPr lang="en-US" dirty="0" smtClean="0"/>
              <a:t>4</a:t>
            </a:r>
          </a:p>
          <a:p>
            <a:pPr algn="ctr"/>
            <a:r>
              <a:rPr lang="en-US" dirty="0"/>
              <a:t>5</a:t>
            </a:r>
            <a:endParaRPr lang="en-US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2590800" y="4267200"/>
            <a:ext cx="1039772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File Two</a:t>
            </a:r>
          </a:p>
          <a:p>
            <a:pPr algn="ctr"/>
            <a:r>
              <a:rPr lang="en-US" dirty="0" smtClean="0"/>
              <a:t>6</a:t>
            </a:r>
          </a:p>
          <a:p>
            <a:pPr algn="ctr"/>
            <a:r>
              <a:rPr lang="en-US" dirty="0" smtClean="0"/>
              <a:t>7</a:t>
            </a:r>
          </a:p>
          <a:p>
            <a:pPr algn="ctr"/>
            <a:r>
              <a:rPr lang="en-US" dirty="0" smtClean="0"/>
              <a:t>8</a:t>
            </a:r>
          </a:p>
          <a:p>
            <a:pPr algn="ctr"/>
            <a:r>
              <a:rPr lang="en-US" dirty="0" smtClean="0"/>
              <a:t>9</a:t>
            </a:r>
          </a:p>
          <a:p>
            <a:pPr algn="ctr"/>
            <a:r>
              <a:rPr lang="en-US" dirty="0" smtClean="0"/>
              <a:t>10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1439336" y="4724400"/>
            <a:ext cx="1447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1439336" y="4724400"/>
            <a:ext cx="14478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1439336" y="4724400"/>
            <a:ext cx="1456264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1439336" y="4724400"/>
            <a:ext cx="1456264" cy="838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V="1">
            <a:off x="1447800" y="4724400"/>
            <a:ext cx="1447800" cy="1066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 the Four Files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562600" y="2133600"/>
            <a:ext cx="533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R1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400800" y="2133600"/>
            <a:ext cx="533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R2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7543800" y="3276600"/>
            <a:ext cx="4572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T2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7162800" y="2133600"/>
            <a:ext cx="533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R3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096000" y="3276600"/>
            <a:ext cx="4572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T1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8001000" y="2133600"/>
            <a:ext cx="533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R4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858000" y="4419600"/>
            <a:ext cx="457200" cy="381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" name="Straight Arrow Connector 15"/>
          <p:cNvCxnSpPr>
            <a:stCxn id="4" idx="2"/>
            <a:endCxn id="8" idx="0"/>
          </p:cNvCxnSpPr>
          <p:nvPr/>
        </p:nvCxnSpPr>
        <p:spPr bwMode="auto">
          <a:xfrm rot="16200000" flipH="1">
            <a:off x="5695950" y="2647950"/>
            <a:ext cx="762000" cy="495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5" idx="2"/>
            <a:endCxn id="8" idx="0"/>
          </p:cNvCxnSpPr>
          <p:nvPr/>
        </p:nvCxnSpPr>
        <p:spPr bwMode="auto">
          <a:xfrm rot="5400000">
            <a:off x="6115050" y="2724150"/>
            <a:ext cx="762000" cy="342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8" idx="2"/>
            <a:endCxn id="11" idx="0"/>
          </p:cNvCxnSpPr>
          <p:nvPr/>
        </p:nvCxnSpPr>
        <p:spPr bwMode="auto">
          <a:xfrm rot="16200000" flipH="1">
            <a:off x="6324600" y="3657600"/>
            <a:ext cx="76200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6" idx="2"/>
            <a:endCxn id="11" idx="0"/>
          </p:cNvCxnSpPr>
          <p:nvPr/>
        </p:nvCxnSpPr>
        <p:spPr bwMode="auto">
          <a:xfrm rot="5400000">
            <a:off x="7048500" y="3695700"/>
            <a:ext cx="76200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9" idx="2"/>
            <a:endCxn id="6" idx="0"/>
          </p:cNvCxnSpPr>
          <p:nvPr/>
        </p:nvCxnSpPr>
        <p:spPr bwMode="auto">
          <a:xfrm rot="5400000">
            <a:off x="7639050" y="2647950"/>
            <a:ext cx="762000" cy="495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2"/>
            <a:endCxn id="6" idx="0"/>
          </p:cNvCxnSpPr>
          <p:nvPr/>
        </p:nvCxnSpPr>
        <p:spPr bwMode="auto">
          <a:xfrm rot="16200000" flipH="1">
            <a:off x="7219950" y="2724150"/>
            <a:ext cx="762000" cy="342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838200" y="2133600"/>
            <a:ext cx="533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R1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1828800" y="2133600"/>
            <a:ext cx="533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R2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838200" y="4267200"/>
            <a:ext cx="4572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1828800" y="3276600"/>
            <a:ext cx="533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R3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838200" y="3276600"/>
            <a:ext cx="4572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T1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1828800" y="4267200"/>
            <a:ext cx="533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R4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838200" y="5257800"/>
            <a:ext cx="457200" cy="381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2" name="Straight Arrow Connector 51"/>
          <p:cNvCxnSpPr>
            <a:stCxn id="45" idx="2"/>
            <a:endCxn id="49" idx="0"/>
          </p:cNvCxnSpPr>
          <p:nvPr/>
        </p:nvCxnSpPr>
        <p:spPr bwMode="auto">
          <a:xfrm rot="5400000">
            <a:off x="704850" y="2876550"/>
            <a:ext cx="762000" cy="38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stCxn id="46" idx="2"/>
            <a:endCxn id="49" idx="0"/>
          </p:cNvCxnSpPr>
          <p:nvPr/>
        </p:nvCxnSpPr>
        <p:spPr bwMode="auto">
          <a:xfrm rot="5400000">
            <a:off x="1200150" y="2381250"/>
            <a:ext cx="762000" cy="1028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47" idx="2"/>
            <a:endCxn id="51" idx="0"/>
          </p:cNvCxnSpPr>
          <p:nvPr/>
        </p:nvCxnSpPr>
        <p:spPr bwMode="auto">
          <a:xfrm rot="5400000">
            <a:off x="762000" y="4953000"/>
            <a:ext cx="609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>
            <a:stCxn id="48" idx="2"/>
            <a:endCxn id="47" idx="0"/>
          </p:cNvCxnSpPr>
          <p:nvPr/>
        </p:nvCxnSpPr>
        <p:spPr bwMode="auto">
          <a:xfrm rot="5400000">
            <a:off x="1276350" y="3448050"/>
            <a:ext cx="609600" cy="1028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stCxn id="49" idx="2"/>
            <a:endCxn id="47" idx="0"/>
          </p:cNvCxnSpPr>
          <p:nvPr/>
        </p:nvCxnSpPr>
        <p:spPr bwMode="auto">
          <a:xfrm rot="5400000">
            <a:off x="762000" y="3962400"/>
            <a:ext cx="609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0" idx="2"/>
            <a:endCxn id="51" idx="0"/>
          </p:cNvCxnSpPr>
          <p:nvPr/>
        </p:nvCxnSpPr>
        <p:spPr bwMode="auto">
          <a:xfrm rot="5400000">
            <a:off x="1276350" y="4438650"/>
            <a:ext cx="609600" cy="1028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5" name="Oval Callout 84"/>
          <p:cNvSpPr/>
          <p:nvPr/>
        </p:nvSpPr>
        <p:spPr bwMode="auto">
          <a:xfrm>
            <a:off x="2667000" y="2514600"/>
            <a:ext cx="1447800" cy="685800"/>
          </a:xfrm>
          <a:prstGeom prst="wedgeEllipseCallout">
            <a:avLst>
              <a:gd name="adj1" fmla="val -140023"/>
              <a:gd name="adj2" fmla="val 10861"/>
            </a:avLst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 million compares</a:t>
            </a:r>
          </a:p>
        </p:txBody>
      </p:sp>
      <p:sp>
        <p:nvSpPr>
          <p:cNvPr id="86" name="Oval Callout 85"/>
          <p:cNvSpPr/>
          <p:nvPr/>
        </p:nvSpPr>
        <p:spPr bwMode="auto">
          <a:xfrm>
            <a:off x="2743200" y="4495800"/>
            <a:ext cx="1447800" cy="685800"/>
          </a:xfrm>
          <a:prstGeom prst="wedgeEllipseCallout">
            <a:avLst>
              <a:gd name="adj1" fmla="val -140023"/>
              <a:gd name="adj2" fmla="val 10861"/>
            </a:avLst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Arial" charset="0"/>
              </a:rPr>
              <a:t>4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million compares</a:t>
            </a:r>
          </a:p>
        </p:txBody>
      </p:sp>
      <p:sp>
        <p:nvSpPr>
          <p:cNvPr id="87" name="Oval Callout 86"/>
          <p:cNvSpPr/>
          <p:nvPr/>
        </p:nvSpPr>
        <p:spPr bwMode="auto">
          <a:xfrm>
            <a:off x="2819400" y="3505200"/>
            <a:ext cx="1447800" cy="685800"/>
          </a:xfrm>
          <a:prstGeom prst="wedgeEllipseCallout">
            <a:avLst>
              <a:gd name="adj1" fmla="val -140023"/>
              <a:gd name="adj2" fmla="val 10861"/>
            </a:avLst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Arial" charset="0"/>
              </a:rPr>
              <a:t>3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million compares</a:t>
            </a:r>
          </a:p>
        </p:txBody>
      </p:sp>
      <p:sp>
        <p:nvSpPr>
          <p:cNvPr id="88" name="Oval Callout 87"/>
          <p:cNvSpPr/>
          <p:nvPr/>
        </p:nvSpPr>
        <p:spPr bwMode="auto">
          <a:xfrm>
            <a:off x="4114800" y="2362200"/>
            <a:ext cx="1447800" cy="685800"/>
          </a:xfrm>
          <a:prstGeom prst="wedgeEllipseCallout">
            <a:avLst>
              <a:gd name="adj1" fmla="val 99149"/>
              <a:gd name="adj2" fmla="val 37090"/>
            </a:avLst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 million compares</a:t>
            </a:r>
          </a:p>
        </p:txBody>
      </p:sp>
      <p:sp>
        <p:nvSpPr>
          <p:cNvPr id="89" name="Oval Callout 88"/>
          <p:cNvSpPr/>
          <p:nvPr/>
        </p:nvSpPr>
        <p:spPr bwMode="auto">
          <a:xfrm>
            <a:off x="4267200" y="3200400"/>
            <a:ext cx="1447800" cy="685800"/>
          </a:xfrm>
          <a:prstGeom prst="wedgeEllipseCallout">
            <a:avLst>
              <a:gd name="adj1" fmla="val 187156"/>
              <a:gd name="adj2" fmla="val -94057"/>
            </a:avLst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 million compares</a:t>
            </a:r>
          </a:p>
        </p:txBody>
      </p:sp>
      <p:sp>
        <p:nvSpPr>
          <p:cNvPr id="90" name="Oval Callout 89"/>
          <p:cNvSpPr/>
          <p:nvPr/>
        </p:nvSpPr>
        <p:spPr bwMode="auto">
          <a:xfrm>
            <a:off x="4724400" y="4038600"/>
            <a:ext cx="1447800" cy="685800"/>
          </a:xfrm>
          <a:prstGeom prst="wedgeEllipseCallout">
            <a:avLst>
              <a:gd name="adj1" fmla="val 108467"/>
              <a:gd name="adj2" fmla="val -61271"/>
            </a:avLst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Arial" charset="0"/>
              </a:rPr>
              <a:t>4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million compares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Processing Time</a:t>
            </a: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886200"/>
          </a:xfrm>
        </p:spPr>
        <p:txBody>
          <a:bodyPr/>
          <a:lstStyle/>
          <a:p>
            <a:r>
              <a:rPr lang="en-US" dirty="0" smtClean="0"/>
              <a:t>Time to Create the 4 Runs</a:t>
            </a:r>
          </a:p>
          <a:p>
            <a:pPr marL="908050" lvl="1" indent="-442913"/>
            <a:r>
              <a:rPr lang="en-US" dirty="0" smtClean="0"/>
              <a:t>80 million comparisons</a:t>
            </a:r>
          </a:p>
          <a:p>
            <a:pPr marL="508000" indent="-442913"/>
            <a:r>
              <a:rPr lang="en-US" dirty="0" smtClean="0"/>
              <a:t>Time to Merge the 4 Runs</a:t>
            </a:r>
          </a:p>
          <a:p>
            <a:pPr marL="908050" lvl="1" indent="-442913"/>
            <a:r>
              <a:rPr lang="en-US" dirty="0" smtClean="0"/>
              <a:t>8 million comparisons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Assuming a File Read takes just 100 times longer than a Memory Read</a:t>
            </a:r>
          </a:p>
          <a:p>
            <a:pPr marL="908050" lvl="1" indent="-442913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Time = 880 million time units</a:t>
            </a:r>
          </a:p>
          <a:p>
            <a:pPr marL="908050" lvl="1" indent="-442913"/>
            <a:r>
              <a:rPr lang="en-US" sz="2400" dirty="0" smtClean="0"/>
              <a:t>note, we have omitted the time to read the runs into memory and to write the runs to temp files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Example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Runs of 2 Million Records each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Internal Sorting</a:t>
            </a:r>
          </a:p>
          <a:p>
            <a:pPr lvl="2"/>
            <a:r>
              <a:rPr lang="en-US" dirty="0" smtClean="0"/>
              <a:t>N log2 N = 2million * 24 = 48 million </a:t>
            </a:r>
            <a:r>
              <a:rPr lang="en-US" dirty="0" smtClean="0"/>
              <a:t>compares</a:t>
            </a:r>
          </a:p>
          <a:p>
            <a:pPr lvl="2"/>
            <a:r>
              <a:rPr lang="en-US" dirty="0" smtClean="0"/>
              <a:t>96 million to </a:t>
            </a:r>
            <a:r>
              <a:rPr lang="en-US" smtClean="0"/>
              <a:t>create both runs</a:t>
            </a:r>
            <a:endParaRPr lang="en-US" dirty="0" smtClean="0"/>
          </a:p>
          <a:p>
            <a:pPr lvl="1">
              <a:spcBef>
                <a:spcPts val="1800"/>
              </a:spcBef>
            </a:pPr>
            <a:r>
              <a:rPr lang="en-US" dirty="0" smtClean="0"/>
              <a:t>File Merging</a:t>
            </a:r>
          </a:p>
          <a:p>
            <a:pPr lvl="2"/>
            <a:r>
              <a:rPr lang="en-US" dirty="0" smtClean="0"/>
              <a:t>4 million compares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Total Time</a:t>
            </a:r>
          </a:p>
          <a:p>
            <a:pPr lvl="2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496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million time units</a:t>
            </a: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in this course</a:t>
            </a:r>
            <a:endParaRPr lang="en-US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</a:rPr>
              <a:t>So how much time </a:t>
            </a:r>
            <a:r>
              <a:rPr lang="en-US" i="1" u="sng" dirty="0" smtClean="0">
                <a:solidFill>
                  <a:schemeClr val="accent5">
                    <a:lumMod val="50000"/>
                  </a:schemeClr>
                </a:solidFill>
              </a:rPr>
              <a:t>does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</a:rPr>
              <a:t> it take to access the disk?</a:t>
            </a:r>
            <a:endParaRPr lang="en-US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167</TotalTime>
  <Words>346</Words>
  <Application>Microsoft Office PowerPoint</Application>
  <PresentationFormat>On-screen Show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Theme2</vt:lpstr>
      <vt:lpstr>Sorting by the Numbers</vt:lpstr>
      <vt:lpstr>Question</vt:lpstr>
      <vt:lpstr>How many Runs? How big is each Run?</vt:lpstr>
      <vt:lpstr>Time to Create the Runs</vt:lpstr>
      <vt:lpstr>Refresher on Merging Files</vt:lpstr>
      <vt:lpstr>Merging the Four Files</vt:lpstr>
      <vt:lpstr>Total Processing Time</vt:lpstr>
      <vt:lpstr>Second Example</vt:lpstr>
      <vt:lpstr>Next in this course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Sorting by the Numbers</dc:title>
  <dc:creator>Stephen Dannelly</dc:creator>
  <cp:lastModifiedBy>will thacker</cp:lastModifiedBy>
  <cp:revision>16</cp:revision>
  <dcterms:created xsi:type="dcterms:W3CDTF">2011-02-07T16:47:52Z</dcterms:created>
  <dcterms:modified xsi:type="dcterms:W3CDTF">2011-02-08T19:52:58Z</dcterms:modified>
</cp:coreProperties>
</file>