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0DBFA33-F539-48D9-BB7B-F599F5A9C3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9F796B50-7B8B-47C6-8428-4DCE5A312BA7}" type="datetimeFigureOut">
              <a:rPr lang="en-US" smtClean="0"/>
              <a:pPr/>
              <a:t>2/3/2011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Files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Sorting Part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K Temporary Files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92202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Given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 records in file F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 records will fit into internal memory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Use K temp files, where K = N / M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Create K sorted files from F, then merge them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Problems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computers compare 2 values at once, not K values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merging only 2 of K runs at once creates LOTS of temp files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in the illustration on the next page, notice that we soon begin merging small runs with big temp files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too many comparisons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Merging Strategy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R2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43434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09800" y="3733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R3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37338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819400" y="43434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18288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819400" y="57912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>
            <a:stCxn id="10" idx="2"/>
            <a:endCxn id="4" idx="0"/>
          </p:cNvCxnSpPr>
          <p:nvPr/>
        </p:nvCxnSpPr>
        <p:spPr bwMode="auto">
          <a:xfrm rot="5400000">
            <a:off x="1238250" y="2000250"/>
            <a:ext cx="762000" cy="1181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2"/>
            <a:endCxn id="5" idx="0"/>
          </p:cNvCxnSpPr>
          <p:nvPr/>
        </p:nvCxnSpPr>
        <p:spPr bwMode="auto">
          <a:xfrm rot="5400000">
            <a:off x="1695450" y="2457450"/>
            <a:ext cx="762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  <a:endCxn id="7" idx="0"/>
          </p:cNvCxnSpPr>
          <p:nvPr/>
        </p:nvCxnSpPr>
        <p:spPr bwMode="auto">
          <a:xfrm rot="16200000" flipH="1">
            <a:off x="1581150" y="2838450"/>
            <a:ext cx="1524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0" idx="2"/>
            <a:endCxn id="9" idx="0"/>
          </p:cNvCxnSpPr>
          <p:nvPr/>
        </p:nvCxnSpPr>
        <p:spPr bwMode="auto">
          <a:xfrm rot="16200000" flipH="1">
            <a:off x="1581150" y="2838450"/>
            <a:ext cx="2133600" cy="876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8" idx="0"/>
          </p:cNvCxnSpPr>
          <p:nvPr/>
        </p:nvCxnSpPr>
        <p:spPr bwMode="auto">
          <a:xfrm rot="16200000" flipH="1">
            <a:off x="1085850" y="3295650"/>
            <a:ext cx="381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 bwMode="auto">
          <a:xfrm rot="5400000">
            <a:off x="1543050" y="333375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2"/>
            <a:endCxn id="6" idx="0"/>
          </p:cNvCxnSpPr>
          <p:nvPr/>
        </p:nvCxnSpPr>
        <p:spPr bwMode="auto">
          <a:xfrm rot="16200000" flipH="1">
            <a:off x="1676400" y="3962400"/>
            <a:ext cx="228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2"/>
            <a:endCxn id="67" idx="0"/>
          </p:cNvCxnSpPr>
          <p:nvPr/>
        </p:nvCxnSpPr>
        <p:spPr bwMode="auto">
          <a:xfrm rot="16200000" flipH="1">
            <a:off x="2133600" y="4648200"/>
            <a:ext cx="381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2" idx="2"/>
            <a:endCxn id="11" idx="0"/>
          </p:cNvCxnSpPr>
          <p:nvPr/>
        </p:nvCxnSpPr>
        <p:spPr bwMode="auto">
          <a:xfrm rot="5400000">
            <a:off x="3219450" y="5314950"/>
            <a:ext cx="3048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6" idx="0"/>
          </p:cNvCxnSpPr>
          <p:nvPr/>
        </p:nvCxnSpPr>
        <p:spPr bwMode="auto">
          <a:xfrm rot="5400000">
            <a:off x="2152650" y="4019550"/>
            <a:ext cx="2286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2672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1054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248400" y="39624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8674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R3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39624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7056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867400" y="18288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77000" y="57912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33" idx="2"/>
            <a:endCxn id="27" idx="0"/>
          </p:cNvCxnSpPr>
          <p:nvPr/>
        </p:nvCxnSpPr>
        <p:spPr bwMode="auto">
          <a:xfrm rot="5400000">
            <a:off x="4933950" y="1809750"/>
            <a:ext cx="7620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28" idx="0"/>
          </p:cNvCxnSpPr>
          <p:nvPr/>
        </p:nvCxnSpPr>
        <p:spPr bwMode="auto">
          <a:xfrm rot="5400000">
            <a:off x="5353050" y="2228850"/>
            <a:ext cx="762000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3" idx="2"/>
            <a:endCxn id="30" idx="0"/>
          </p:cNvCxnSpPr>
          <p:nvPr/>
        </p:nvCxnSpPr>
        <p:spPr bwMode="auto">
          <a:xfrm rot="16200000" flipH="1">
            <a:off x="5734050" y="2571750"/>
            <a:ext cx="762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3" idx="2"/>
            <a:endCxn id="32" idx="0"/>
          </p:cNvCxnSpPr>
          <p:nvPr/>
        </p:nvCxnSpPr>
        <p:spPr bwMode="auto">
          <a:xfrm rot="16200000" flipH="1">
            <a:off x="6153150" y="2152650"/>
            <a:ext cx="762000" cy="876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7" idx="2"/>
            <a:endCxn id="31" idx="0"/>
          </p:cNvCxnSpPr>
          <p:nvPr/>
        </p:nvCxnSpPr>
        <p:spPr bwMode="auto">
          <a:xfrm rot="16200000" flipH="1">
            <a:off x="4476750" y="3409950"/>
            <a:ext cx="609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8" idx="2"/>
            <a:endCxn id="31" idx="0"/>
          </p:cNvCxnSpPr>
          <p:nvPr/>
        </p:nvCxnSpPr>
        <p:spPr bwMode="auto">
          <a:xfrm rot="5400000">
            <a:off x="4895850" y="3486150"/>
            <a:ext cx="609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1" idx="2"/>
            <a:endCxn id="93" idx="0"/>
          </p:cNvCxnSpPr>
          <p:nvPr/>
        </p:nvCxnSpPr>
        <p:spPr bwMode="auto">
          <a:xfrm rot="16200000" flipH="1">
            <a:off x="5257800" y="4114800"/>
            <a:ext cx="5334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29" idx="2"/>
            <a:endCxn id="93" idx="0"/>
          </p:cNvCxnSpPr>
          <p:nvPr/>
        </p:nvCxnSpPr>
        <p:spPr bwMode="auto">
          <a:xfrm rot="5400000">
            <a:off x="5981700" y="43815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32" idx="2"/>
            <a:endCxn id="29" idx="0"/>
          </p:cNvCxnSpPr>
          <p:nvPr/>
        </p:nvCxnSpPr>
        <p:spPr bwMode="auto">
          <a:xfrm rot="5400000">
            <a:off x="6419850" y="3409950"/>
            <a:ext cx="609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0" idx="2"/>
            <a:endCxn id="29" idx="0"/>
          </p:cNvCxnSpPr>
          <p:nvPr/>
        </p:nvCxnSpPr>
        <p:spPr bwMode="auto">
          <a:xfrm rot="16200000" flipH="1">
            <a:off x="6000750" y="3486150"/>
            <a:ext cx="609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3429000" y="51054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362200" y="51054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T3</a:t>
            </a:r>
          </a:p>
        </p:txBody>
      </p:sp>
      <p:cxnSp>
        <p:nvCxnSpPr>
          <p:cNvPr id="69" name="Straight Arrow Connector 68"/>
          <p:cNvCxnSpPr>
            <a:stCxn id="9" idx="2"/>
            <a:endCxn id="67" idx="0"/>
          </p:cNvCxnSpPr>
          <p:nvPr/>
        </p:nvCxnSpPr>
        <p:spPr bwMode="auto">
          <a:xfrm rot="5400000">
            <a:off x="2647950" y="4667250"/>
            <a:ext cx="381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10" idx="2"/>
            <a:endCxn id="62" idx="0"/>
          </p:cNvCxnSpPr>
          <p:nvPr/>
        </p:nvCxnSpPr>
        <p:spPr bwMode="auto">
          <a:xfrm rot="16200000" flipH="1">
            <a:off x="1504950" y="2914650"/>
            <a:ext cx="2895600" cy="148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67" idx="2"/>
            <a:endCxn id="11" idx="0"/>
          </p:cNvCxnSpPr>
          <p:nvPr/>
        </p:nvCxnSpPr>
        <p:spPr bwMode="auto">
          <a:xfrm rot="16200000" flipH="1">
            <a:off x="2667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467600" y="2971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R5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Arrow Connector 85"/>
          <p:cNvCxnSpPr>
            <a:stCxn id="33" idx="2"/>
            <a:endCxn id="81" idx="0"/>
          </p:cNvCxnSpPr>
          <p:nvPr/>
        </p:nvCxnSpPr>
        <p:spPr bwMode="auto">
          <a:xfrm rot="16200000" flipH="1">
            <a:off x="6534150" y="1771650"/>
            <a:ext cx="762000" cy="1638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7848600" y="39624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T3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8305800" y="2971800"/>
            <a:ext cx="609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empty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5000" y="4876800"/>
            <a:ext cx="609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7086600" y="4876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S2</a:t>
            </a:r>
          </a:p>
        </p:txBody>
      </p:sp>
      <p:cxnSp>
        <p:nvCxnSpPr>
          <p:cNvPr id="97" name="Straight Arrow Connector 96"/>
          <p:cNvCxnSpPr>
            <a:stCxn id="89" idx="2"/>
            <a:endCxn id="96" idx="0"/>
          </p:cNvCxnSpPr>
          <p:nvPr/>
        </p:nvCxnSpPr>
        <p:spPr bwMode="auto">
          <a:xfrm rot="5400000">
            <a:off x="7448550" y="4248150"/>
            <a:ext cx="533400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1" idx="2"/>
            <a:endCxn id="89" idx="0"/>
          </p:cNvCxnSpPr>
          <p:nvPr/>
        </p:nvCxnSpPr>
        <p:spPr bwMode="auto">
          <a:xfrm rot="16200000" flipH="1">
            <a:off x="7600950" y="3486150"/>
            <a:ext cx="609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90" idx="2"/>
            <a:endCxn id="89" idx="0"/>
          </p:cNvCxnSpPr>
          <p:nvPr/>
        </p:nvCxnSpPr>
        <p:spPr bwMode="auto">
          <a:xfrm rot="5400000">
            <a:off x="8039100" y="3390900"/>
            <a:ext cx="609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96" idx="2"/>
            <a:endCxn id="34" idx="0"/>
          </p:cNvCxnSpPr>
          <p:nvPr/>
        </p:nvCxnSpPr>
        <p:spPr bwMode="auto">
          <a:xfrm rot="5400000">
            <a:off x="6762750" y="5200650"/>
            <a:ext cx="5334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93" idx="2"/>
            <a:endCxn id="34" idx="0"/>
          </p:cNvCxnSpPr>
          <p:nvPr/>
        </p:nvCxnSpPr>
        <p:spPr bwMode="auto">
          <a:xfrm rot="16200000" flipH="1">
            <a:off x="6096000" y="5181600"/>
            <a:ext cx="5334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228600" y="5715000"/>
            <a:ext cx="1358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R1 = Run 1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R2 = Run 2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etc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429000" y="304800"/>
            <a:ext cx="5312673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would these trees look like with 8 runs?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81" grpId="0" animBg="1"/>
      <p:bldP spid="89" grpId="0" animBg="1"/>
      <p:bldP spid="90" grpId="0" animBg="1"/>
      <p:bldP spid="93" grpId="0" animBg="1"/>
      <p:bldP spid="96" grpId="0" animBg="1"/>
      <p:bldP spid="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N-Way Merge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724400"/>
          </a:xfrm>
        </p:spPr>
        <p:txBody>
          <a:bodyPr/>
          <a:lstStyle/>
          <a:p>
            <a:r>
              <a:rPr lang="en-US" sz="2800" dirty="0" smtClean="0"/>
              <a:t>We can create that tree using just 4 temp files</a:t>
            </a:r>
          </a:p>
          <a:p>
            <a:pPr lvl="1"/>
            <a:r>
              <a:rPr lang="en-US" sz="1800" dirty="0" smtClean="0"/>
              <a:t>2 are input and 2 are output, the pairs alternate being input and output files</a:t>
            </a:r>
          </a:p>
          <a:p>
            <a:r>
              <a:rPr lang="en-US" sz="2800" dirty="0" smtClean="0"/>
              <a:t>Algorithm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Write Run 1 into T1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Write Run 2 into T2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Write Run 3 into T1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Write Run 4 into T2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first  runs in T1 and T2 into T3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second runs in T1 and T2 into T4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thirds runs in T1 and T2 into T3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first  runs in T3 and T4 into T1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second runs in T3 and T4 into T2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dirty="0" smtClean="0"/>
              <a:t>N-Way Merge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200" y="1493520"/>
          <a:ext cx="60198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425"/>
                <a:gridCol w="45623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Files Contain Runs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T1 -  R1    R3    R5    R7    R9</a:t>
                      </a:r>
                    </a:p>
                    <a:p>
                      <a:r>
                        <a:rPr lang="en-US" sz="1400" dirty="0" smtClean="0"/>
                        <a:t>T2 -  R2    R4    R6    R8    R10</a:t>
                      </a:r>
                    </a:p>
                    <a:p>
                      <a:r>
                        <a:rPr lang="en-US" sz="1400" dirty="0" smtClean="0"/>
                        <a:t>T3 - </a:t>
                      </a:r>
                    </a:p>
                    <a:p>
                      <a:r>
                        <a:rPr lang="en-US" sz="1400" dirty="0" smtClean="0"/>
                        <a:t>T4 -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T1 -</a:t>
                      </a:r>
                    </a:p>
                    <a:p>
                      <a:r>
                        <a:rPr lang="en-US" sz="1400" dirty="0" smtClean="0"/>
                        <a:t>T2 -</a:t>
                      </a:r>
                    </a:p>
                    <a:p>
                      <a:r>
                        <a:rPr lang="en-US" sz="1400" dirty="0" smtClean="0"/>
                        <a:t>T3 -   R1-R2    R5-R6    R9-10</a:t>
                      </a:r>
                    </a:p>
                    <a:p>
                      <a:r>
                        <a:rPr lang="en-US" sz="1400" dirty="0" smtClean="0"/>
                        <a:t>T4 -   R3-R4    R7-R8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T1 -    R1-R4    R9-R10</a:t>
                      </a:r>
                    </a:p>
                    <a:p>
                      <a:r>
                        <a:rPr lang="en-US" sz="1400" dirty="0" smtClean="0"/>
                        <a:t>T2 -    R5-R8</a:t>
                      </a:r>
                    </a:p>
                    <a:p>
                      <a:r>
                        <a:rPr lang="en-US" sz="1400" dirty="0" smtClean="0"/>
                        <a:t>T3 - </a:t>
                      </a:r>
                    </a:p>
                    <a:p>
                      <a:r>
                        <a:rPr lang="en-US" sz="1400" dirty="0" smtClean="0"/>
                        <a:t>T4 -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T1 -</a:t>
                      </a:r>
                    </a:p>
                    <a:p>
                      <a:r>
                        <a:rPr lang="en-US" sz="1400" dirty="0" smtClean="0"/>
                        <a:t>T2 -</a:t>
                      </a:r>
                    </a:p>
                    <a:p>
                      <a:r>
                        <a:rPr lang="en-US" sz="1400" dirty="0" smtClean="0"/>
                        <a:t>T3 -   R1-R8</a:t>
                      </a:r>
                    </a:p>
                    <a:p>
                      <a:r>
                        <a:rPr lang="en-US" sz="1400" dirty="0" smtClean="0"/>
                        <a:t>T4 -   R9-R10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T1 -    R1-R10</a:t>
                      </a:r>
                    </a:p>
                    <a:p>
                      <a:r>
                        <a:rPr lang="en-US" sz="1400" dirty="0" smtClean="0"/>
                        <a:t>T2 -</a:t>
                      </a:r>
                    </a:p>
                    <a:p>
                      <a:r>
                        <a:rPr lang="en-US" sz="1400" dirty="0" smtClean="0"/>
                        <a:t>T3 -</a:t>
                      </a:r>
                    </a:p>
                    <a:p>
                      <a:r>
                        <a:rPr lang="en-US" sz="1400" dirty="0" smtClean="0"/>
                        <a:t>T4 -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62000" y="23622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T</a:t>
            </a:r>
            <a:r>
              <a:rPr lang="en-US" dirty="0" smtClean="0">
                <a:latin typeface="Arial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16002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8" name="Straight Arrow Connector 7"/>
          <p:cNvCxnSpPr>
            <a:stCxn id="7" idx="2"/>
            <a:endCxn id="5" idx="0"/>
          </p:cNvCxnSpPr>
          <p:nvPr/>
        </p:nvCxnSpPr>
        <p:spPr bwMode="auto">
          <a:xfrm rot="5400000">
            <a:off x="1085850" y="1924050"/>
            <a:ext cx="381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7" idx="2"/>
            <a:endCxn id="6" idx="0"/>
          </p:cNvCxnSpPr>
          <p:nvPr/>
        </p:nvCxnSpPr>
        <p:spPr bwMode="auto">
          <a:xfrm rot="16200000" flipH="1">
            <a:off x="1543050" y="196215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762000" y="3352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352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6" idx="2"/>
            <a:endCxn id="12" idx="0"/>
          </p:cNvCxnSpPr>
          <p:nvPr/>
        </p:nvCxnSpPr>
        <p:spPr bwMode="auto">
          <a:xfrm rot="5400000">
            <a:off x="1181100" y="2590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2"/>
            <a:endCxn id="13" idx="0"/>
          </p:cNvCxnSpPr>
          <p:nvPr/>
        </p:nvCxnSpPr>
        <p:spPr bwMode="auto">
          <a:xfrm rot="5400000">
            <a:off x="1638300" y="3048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 bwMode="auto">
          <a:xfrm rot="5400000">
            <a:off x="723900" y="3048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13" idx="0"/>
          </p:cNvCxnSpPr>
          <p:nvPr/>
        </p:nvCxnSpPr>
        <p:spPr bwMode="auto">
          <a:xfrm rot="16200000" flipH="1">
            <a:off x="1181100" y="2590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62000" y="4419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76400" y="4419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/>
          <p:cNvCxnSpPr>
            <a:endCxn id="26" idx="0"/>
          </p:cNvCxnSpPr>
          <p:nvPr/>
        </p:nvCxnSpPr>
        <p:spPr bwMode="auto">
          <a:xfrm rot="5400000">
            <a:off x="1143000" y="3619500"/>
            <a:ext cx="6858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27" idx="0"/>
          </p:cNvCxnSpPr>
          <p:nvPr/>
        </p:nvCxnSpPr>
        <p:spPr bwMode="auto">
          <a:xfrm rot="5400000">
            <a:off x="1600200" y="40767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26" idx="0"/>
          </p:cNvCxnSpPr>
          <p:nvPr/>
        </p:nvCxnSpPr>
        <p:spPr bwMode="auto">
          <a:xfrm rot="5400000">
            <a:off x="685800" y="40767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endCxn id="27" idx="0"/>
          </p:cNvCxnSpPr>
          <p:nvPr/>
        </p:nvCxnSpPr>
        <p:spPr bwMode="auto">
          <a:xfrm rot="16200000" flipH="1">
            <a:off x="1143000" y="3619500"/>
            <a:ext cx="6858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762000" y="53340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676400" y="53340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>
            <a:stCxn id="27" idx="2"/>
            <a:endCxn id="32" idx="0"/>
          </p:cNvCxnSpPr>
          <p:nvPr/>
        </p:nvCxnSpPr>
        <p:spPr bwMode="auto">
          <a:xfrm rot="5400000">
            <a:off x="1219200" y="4610100"/>
            <a:ext cx="533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7" idx="2"/>
            <a:endCxn id="33" idx="0"/>
          </p:cNvCxnSpPr>
          <p:nvPr/>
        </p:nvCxnSpPr>
        <p:spPr bwMode="auto">
          <a:xfrm rot="5400000">
            <a:off x="1676400" y="50673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26" idx="2"/>
            <a:endCxn id="32" idx="0"/>
          </p:cNvCxnSpPr>
          <p:nvPr/>
        </p:nvCxnSpPr>
        <p:spPr bwMode="auto">
          <a:xfrm rot="5400000">
            <a:off x="762000" y="50673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6" idx="2"/>
            <a:endCxn id="33" idx="0"/>
          </p:cNvCxnSpPr>
          <p:nvPr/>
        </p:nvCxnSpPr>
        <p:spPr bwMode="auto">
          <a:xfrm rot="16200000" flipH="1">
            <a:off x="1219200" y="4610100"/>
            <a:ext cx="533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1295400" y="60960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32" idx="2"/>
            <a:endCxn id="43" idx="0"/>
          </p:cNvCxnSpPr>
          <p:nvPr/>
        </p:nvCxnSpPr>
        <p:spPr bwMode="auto">
          <a:xfrm rot="16200000" flipH="1">
            <a:off x="1085850" y="5657850"/>
            <a:ext cx="381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3" idx="2"/>
            <a:endCxn id="43" idx="0"/>
          </p:cNvCxnSpPr>
          <p:nvPr/>
        </p:nvCxnSpPr>
        <p:spPr bwMode="auto">
          <a:xfrm rot="5400000">
            <a:off x="1543050" y="569595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Comparisons:</a:t>
            </a:r>
            <a:endParaRPr lang="en-US" dirty="0" smtClean="0"/>
          </a:p>
          <a:p>
            <a:pPr lvl="1"/>
            <a:r>
              <a:rPr lang="en-US" dirty="0" smtClean="0"/>
              <a:t>N-Way </a:t>
            </a:r>
            <a:r>
              <a:rPr lang="en-US" dirty="0" smtClean="0"/>
              <a:t>Merge  --  O (n log</a:t>
            </a:r>
            <a:r>
              <a:rPr lang="en-US" baseline="-25000" dirty="0" smtClean="0"/>
              <a:t>2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K Temp Files   --  O ( n</a:t>
            </a:r>
            <a:r>
              <a:rPr lang="en-US" baseline="30000" dirty="0" smtClean="0"/>
              <a:t>2 </a:t>
            </a:r>
            <a:r>
              <a:rPr lang="en-US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Disk Space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Could the run size be one record?</a:t>
            </a:r>
          </a:p>
          <a:p>
            <a:pPr marL="850900" lvl="1" indent="-393700"/>
            <a:r>
              <a:rPr lang="en-US" dirty="0" smtClean="0"/>
              <a:t>In other words, is the internal sort necessary?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eme2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110</TotalTime>
  <Words>354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Theme2</vt:lpstr>
      <vt:lpstr>Sorting Really  Big Files</vt:lpstr>
      <vt:lpstr>Using K Temporary Files</vt:lpstr>
      <vt:lpstr>Alternative Merging Strategy</vt:lpstr>
      <vt:lpstr>N-Way Merge</vt:lpstr>
      <vt:lpstr>N-Way Merge</vt:lpstr>
      <vt:lpstr>Analysis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Really  Big Files</dc:title>
  <dc:creator>Stephen Dannelly</dc:creator>
  <cp:lastModifiedBy>Stephen Dannelly</cp:lastModifiedBy>
  <cp:revision>12</cp:revision>
  <dcterms:created xsi:type="dcterms:W3CDTF">2011-02-02T18:17:58Z</dcterms:created>
  <dcterms:modified xsi:type="dcterms:W3CDTF">2011-02-03T18:32:39Z</dcterms:modified>
</cp:coreProperties>
</file>