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2" r:id="rId4"/>
    <p:sldId id="258" r:id="rId5"/>
    <p:sldId id="259" r:id="rId6"/>
    <p:sldId id="261" r:id="rId7"/>
    <p:sldId id="264" r:id="rId8"/>
    <p:sldId id="260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18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F428F-9841-4B98-AEAD-0F6817703104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1B653-F2D1-444C-B480-33E9DAC12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1B653-F2D1-444C-B480-33E9DAC127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90FBCFC-7B04-460E-861A-96FD9F0536D4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3139C-8C15-4505-88B0-03FEC7995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3139C-8C15-4505-88B0-03FEC7995A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FBCFC-7B04-460E-861A-96FD9F0536D4}" type="datetimeFigureOut">
              <a:rPr lang="en-US" smtClean="0"/>
              <a:pPr/>
              <a:t>4/4/2011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3139C-8C15-4505-88B0-03FEC7995A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FBCFC-7B04-460E-861A-96FD9F0536D4}" type="datetimeFigureOut">
              <a:rPr lang="en-US" smtClean="0"/>
              <a:pPr/>
              <a:t>4/4/2011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3139C-8C15-4505-88B0-03FEC7995A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FBCFC-7B04-460E-861A-96FD9F0536D4}" type="datetimeFigureOut">
              <a:rPr lang="en-US" smtClean="0"/>
              <a:pPr/>
              <a:t>4/4/2011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3139C-8C15-4505-88B0-03FEC7995A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FBCFC-7B04-460E-861A-96FD9F0536D4}" type="datetimeFigureOut">
              <a:rPr lang="en-US" smtClean="0"/>
              <a:pPr/>
              <a:t>4/4/2011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3139C-8C15-4505-88B0-03FEC7995A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FBCFC-7B04-460E-861A-96FD9F0536D4}" type="datetimeFigureOut">
              <a:rPr lang="en-US" smtClean="0"/>
              <a:pPr/>
              <a:t>4/4/2011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3139C-8C15-4505-88B0-03FEC7995A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FBCFC-7B04-460E-861A-96FD9F0536D4}" type="datetimeFigureOut">
              <a:rPr lang="en-US" smtClean="0"/>
              <a:pPr/>
              <a:t>4/4/2011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3139C-8C15-4505-88B0-03FEC7995A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FBCFC-7B04-460E-861A-96FD9F0536D4}" type="datetimeFigureOut">
              <a:rPr lang="en-US" smtClean="0"/>
              <a:pPr/>
              <a:t>4/4/2011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3139C-8C15-4505-88B0-03FEC7995A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FBCFC-7B04-460E-861A-96FD9F0536D4}" type="datetimeFigureOut">
              <a:rPr lang="en-US" smtClean="0"/>
              <a:pPr/>
              <a:t>4/4/2011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3139C-8C15-4505-88B0-03FEC7995A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FBCFC-7B04-460E-861A-96FD9F0536D4}" type="datetimeFigureOut">
              <a:rPr lang="en-US" smtClean="0"/>
              <a:pPr/>
              <a:t>4/4/2011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3139C-8C15-4505-88B0-03FEC7995A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FBCFC-7B04-460E-861A-96FD9F0536D4}" type="datetimeFigureOut">
              <a:rPr lang="en-US" smtClean="0"/>
              <a:pPr/>
              <a:t>4/4/2011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1763139C-8C15-4505-88B0-03FEC7995A9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D90FBCFC-7B04-460E-861A-96FD9F0536D4}" type="datetimeFigureOut">
              <a:rPr lang="en-US" smtClean="0"/>
              <a:pPr/>
              <a:t>4/4/2011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 Variations</a:t>
            </a:r>
            <a:endParaRPr lang="en-U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Indexed Files - Part Three</a:t>
            </a:r>
          </a:p>
          <a:p>
            <a:pPr algn="r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Analyzing the Options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index, or not to index...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>
              <a:buClr>
                <a:schemeClr val="accent2"/>
              </a:buClr>
              <a:buSzPct val="90000"/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Index File</a:t>
            </a:r>
          </a:p>
          <a:p>
            <a:pPr marL="908050" lvl="1" indent="-44450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17 reads of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datafile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records</a:t>
            </a:r>
          </a:p>
          <a:p>
            <a:pPr>
              <a:spcBef>
                <a:spcPts val="1800"/>
              </a:spcBef>
              <a:buClr>
                <a:schemeClr val="accent2"/>
              </a:buClr>
              <a:buSzPct val="90000"/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Levels of Index</a:t>
            </a:r>
          </a:p>
          <a:p>
            <a:pPr marL="908050" lvl="1" indent="-44450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507 memory compares</a:t>
            </a:r>
          </a:p>
          <a:p>
            <a:pPr marL="908050" lvl="1" indent="-44450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1 read of 100 index records</a:t>
            </a:r>
          </a:p>
          <a:p>
            <a:pPr marL="908050" lvl="1" indent="-44450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1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datafile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record read</a:t>
            </a:r>
          </a:p>
          <a:p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6" name="Picture 2" descr="http://www.prynearson.com/haml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1524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Second Level Index in Multiple Files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1066800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Main index points to multiple secondary index files, which are each one cluster in size (e.g. 8KB).</a:t>
            </a:r>
          </a:p>
          <a:p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438400"/>
          <a:ext cx="38862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Product ID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Secondary Index</a:t>
                      </a:r>
                      <a:r>
                        <a:rPr lang="en-US" baseline="0" dirty="0" smtClean="0"/>
                        <a:t> Filename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AD1089-A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IF1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CNR-5439-Z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IF2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HDD-8208-12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IF3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IF4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MONT-880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IF5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TRS-2012A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IF6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ZWD-1200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IF7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953000" y="2606040"/>
          <a:ext cx="1371600" cy="402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63678"/>
                <a:gridCol w="707922"/>
              </a:tblGrid>
              <a:tr h="13411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Product</a:t>
                      </a:r>
                      <a:r>
                        <a:rPr lang="en-US" sz="800" baseline="0" dirty="0" smtClean="0"/>
                        <a:t> ID</a:t>
                      </a:r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DRRN</a:t>
                      </a:r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705600" y="2606040"/>
          <a:ext cx="1371600" cy="402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63678"/>
                <a:gridCol w="707922"/>
              </a:tblGrid>
              <a:tr h="13411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Product</a:t>
                      </a:r>
                      <a:r>
                        <a:rPr lang="en-US" sz="800" baseline="0" dirty="0" smtClean="0"/>
                        <a:t> ID</a:t>
                      </a:r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DRRN</a:t>
                      </a:r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943600"/>
            <a:ext cx="333937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Must have space to allow each</a:t>
            </a:r>
          </a:p>
          <a:p>
            <a:pPr algn="ctr"/>
            <a:r>
              <a:rPr lang="en-US" dirty="0" smtClean="0">
                <a:solidFill>
                  <a:schemeClr val="accent5"/>
                </a:solidFill>
              </a:rPr>
              <a:t>1:1 Index File to grow.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3886200" y="6096000"/>
            <a:ext cx="914400" cy="304800"/>
          </a:xfrm>
          <a:prstGeom prst="rightArrow">
            <a:avLst/>
          </a:prstGeom>
          <a:solidFill>
            <a:schemeClr val="accent5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153400" y="4495800"/>
            <a:ext cx="228600" cy="228600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458200" y="4495800"/>
            <a:ext cx="228600" cy="228600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8763000" y="4495800"/>
            <a:ext cx="228600" cy="228600"/>
          </a:xfrm>
          <a:prstGeom prst="ellipse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Sparse Second Level Index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chemeClr val="accent6"/>
                </a:solidFill>
              </a:rPr>
              <a:t>Assuming 2-Levels, does the second level need to be 1:1?</a:t>
            </a:r>
          </a:p>
          <a:p>
            <a:pPr>
              <a:spcBef>
                <a:spcPts val="18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dirty="0" smtClean="0"/>
              <a:t>: It depends</a:t>
            </a:r>
          </a:p>
          <a:p>
            <a:pPr marL="804863" lvl="1" indent="-458788"/>
            <a:r>
              <a:rPr lang="en-US" dirty="0" smtClean="0"/>
              <a:t>if </a:t>
            </a:r>
            <a:r>
              <a:rPr lang="en-US" dirty="0" err="1" smtClean="0"/>
              <a:t>datafile</a:t>
            </a:r>
            <a:r>
              <a:rPr lang="en-US" dirty="0" smtClean="0"/>
              <a:t> is sorted, then no</a:t>
            </a:r>
          </a:p>
          <a:p>
            <a:pPr marL="804863" lvl="1" indent="-458788"/>
            <a:r>
              <a:rPr lang="en-US" dirty="0" smtClean="0"/>
              <a:t>if </a:t>
            </a:r>
            <a:r>
              <a:rPr lang="en-US" dirty="0" err="1" smtClean="0"/>
              <a:t>datafile</a:t>
            </a:r>
            <a:r>
              <a:rPr lang="en-US" dirty="0" smtClean="0"/>
              <a:t> is unsorted, then yes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086600" y="3255165"/>
          <a:ext cx="1714500" cy="345043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57250"/>
                <a:gridCol w="857250"/>
              </a:tblGrid>
              <a:tr h="23002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Key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DRRN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00600" y="4648200"/>
          <a:ext cx="1905000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52500"/>
                <a:gridCol w="9525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Key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IRRN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534400" cy="10668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Indexes for </a:t>
            </a:r>
            <a:r>
              <a:rPr lang="en-US" sz="4000" b="1" u="sng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Keys</a:t>
            </a:r>
            <a:endParaRPr lang="en-US" sz="4000" b="1" u="sng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848600" cy="1828800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100000"/>
            </a:pPr>
            <a:r>
              <a:rPr lang="en-US" sz="2800" dirty="0" smtClean="0"/>
              <a:t>If our key is Customer Name, then we cannot sort by Customer ID</a:t>
            </a:r>
          </a:p>
          <a:p>
            <a:pPr lvl="1"/>
            <a:r>
              <a:rPr lang="en-US" sz="2400" i="1" dirty="0" smtClean="0">
                <a:solidFill>
                  <a:schemeClr val="accent1"/>
                </a:solidFill>
              </a:rPr>
              <a:t>please note that names are </a:t>
            </a:r>
            <a:r>
              <a:rPr lang="en-US" sz="2400" b="1" i="1" dirty="0" smtClean="0">
                <a:solidFill>
                  <a:schemeClr val="accent1"/>
                </a:solidFill>
              </a:rPr>
              <a:t>terrible</a:t>
            </a:r>
            <a:r>
              <a:rPr lang="en-US" sz="2400" i="1" dirty="0" smtClean="0">
                <a:solidFill>
                  <a:schemeClr val="accent1"/>
                </a:solidFill>
              </a:rPr>
              <a:t>                      keys, because names are not unique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553200" y="2133600"/>
          <a:ext cx="2514600" cy="4582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85800"/>
                <a:gridCol w="685800"/>
                <a:gridCol w="685800"/>
              </a:tblGrid>
              <a:tr h="29886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accent3"/>
                          </a:solidFill>
                        </a:rPr>
                        <a:t>DRRN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C000"/>
                          </a:solidFill>
                        </a:rPr>
                        <a:t>Name</a:t>
                      </a:r>
                      <a:endParaRPr lang="en-US" sz="1100" b="1" dirty="0">
                        <a:solidFill>
                          <a:srgbClr val="FFC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C000"/>
                          </a:solidFill>
                        </a:rPr>
                        <a:t>Acct</a:t>
                      </a:r>
                      <a:r>
                        <a:rPr lang="en-US" sz="1000" b="1" baseline="0" dirty="0" smtClean="0">
                          <a:solidFill>
                            <a:srgbClr val="FFC000"/>
                          </a:solidFill>
                        </a:rPr>
                        <a:t> Num</a:t>
                      </a:r>
                      <a:endParaRPr lang="en-US" sz="1000" b="1" dirty="0">
                        <a:solidFill>
                          <a:srgbClr val="FFC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Yadda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yadda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Carey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Foster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1003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Barnes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Zinn</a:t>
                      </a:r>
                      <a:endParaRPr lang="en-US" sz="100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Critter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Faulk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Adams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Wilks</a:t>
                      </a:r>
                      <a:endParaRPr lang="en-US" sz="100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1005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Bishop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1013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9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Farrow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10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Duncan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11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Dinkins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1015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12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West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1020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.</a:t>
                      </a:r>
                      <a:r>
                        <a:rPr lang="en-US" sz="1000" baseline="0" dirty="0" smtClean="0">
                          <a:solidFill>
                            <a:schemeClr val="accent3"/>
                          </a:solidFill>
                        </a:rPr>
                        <a:t> . .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18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Bell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1042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19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Conner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1044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20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Davis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1043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21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Dannelly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1045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009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...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80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Camp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2134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81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Young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2135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...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98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Fuller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2598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99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Crook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2600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0" y="3393804"/>
          <a:ext cx="1524000" cy="31593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1000"/>
                <a:gridCol w="635000"/>
                <a:gridCol w="508000"/>
              </a:tblGrid>
              <a:tr h="240423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FF00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DRRN</a:t>
                      </a:r>
                      <a:endParaRPr lang="en-US" sz="12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Adams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Barnes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Bell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Bishop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Camp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Carey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Conner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Critter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Crook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Dannelly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Davis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11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 .</a:t>
                      </a:r>
                      <a:r>
                        <a:rPr lang="en-US" sz="1000" baseline="0" dirty="0" smtClean="0"/>
                        <a:t>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81200" y="3393804"/>
          <a:ext cx="1676400" cy="31593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5280"/>
                <a:gridCol w="782320"/>
                <a:gridCol w="558800"/>
              </a:tblGrid>
              <a:tr h="240423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rgbClr val="FFFF00"/>
                          </a:solidFill>
                        </a:rPr>
                        <a:t>AcctNum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DRRN</a:t>
                      </a:r>
                      <a:endParaRPr lang="en-US" sz="12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1003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1005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1013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11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 .</a:t>
                      </a:r>
                      <a:r>
                        <a:rPr lang="en-US" sz="1000" baseline="0" dirty="0" smtClean="0"/>
                        <a:t>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Indexes for </a:t>
            </a:r>
            <a:r>
              <a:rPr lang="en-US" sz="3600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"Views"</a:t>
            </a:r>
            <a:endParaRPr lang="en-US" sz="3600" b="1" u="sng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1447800"/>
          </a:xfrm>
        </p:spPr>
        <p:txBody>
          <a:bodyPr/>
          <a:lstStyle/>
          <a:p>
            <a:pPr>
              <a:buClr>
                <a:schemeClr val="accent3">
                  <a:lumMod val="50000"/>
                </a:schemeClr>
              </a:buClr>
              <a:buSzPct val="90000"/>
            </a:pPr>
            <a:r>
              <a:rPr lang="en-US" sz="2800" dirty="0" smtClean="0"/>
              <a:t>Suppose there are different types of users, with different levels of access.</a:t>
            </a:r>
          </a:p>
          <a:p>
            <a:pPr lvl="1"/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</a:rPr>
              <a:t>Implemented in </a:t>
            </a: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</a:rPr>
              <a:t>Linux </a:t>
            </a: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</a:rPr>
              <a:t>via "set effective user id".</a:t>
            </a:r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895600"/>
          <a:ext cx="1143000" cy="35826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35000"/>
                <a:gridCol w="508000"/>
              </a:tblGrid>
              <a:tr h="3048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All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Accts</a:t>
                      </a:r>
                      <a:endParaRPr lang="en-US" sz="12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solidFill>
                            <a:schemeClr val="bg1"/>
                          </a:solidFill>
                        </a:rPr>
                        <a:t>AcctNum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DRRN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1003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1005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1013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 .</a:t>
                      </a:r>
                      <a:r>
                        <a:rPr lang="en-US" sz="1000" baseline="0" dirty="0" smtClean="0"/>
                        <a:t> . .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00400" y="2895600"/>
          <a:ext cx="1143000" cy="310185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35000"/>
                <a:gridCol w="508000"/>
              </a:tblGrid>
              <a:tr h="3048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SE Region Accts</a:t>
                      </a:r>
                      <a:endParaRPr lang="en-US" sz="12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solidFill>
                            <a:schemeClr val="bg1"/>
                          </a:solidFill>
                        </a:rPr>
                        <a:t>AcctNum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DRRN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1005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1013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1042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18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1044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19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90359" y="2133600"/>
          <a:ext cx="2377441" cy="4582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262"/>
                <a:gridCol w="648393"/>
                <a:gridCol w="648393"/>
                <a:gridCol w="648393"/>
              </a:tblGrid>
              <a:tr h="29886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accent3"/>
                          </a:solidFill>
                        </a:rPr>
                        <a:t>DRRN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Name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C000"/>
                          </a:solidFill>
                        </a:rPr>
                        <a:t>Acct</a:t>
                      </a:r>
                      <a:r>
                        <a:rPr lang="en-US" sz="1000" b="1" baseline="0" dirty="0" smtClean="0">
                          <a:solidFill>
                            <a:srgbClr val="FFC000"/>
                          </a:solidFill>
                        </a:rPr>
                        <a:t> Num</a:t>
                      </a:r>
                      <a:endParaRPr lang="en-US" sz="1000" b="1" dirty="0">
                        <a:solidFill>
                          <a:srgbClr val="FFC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Yadda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dirty="0" err="1" smtClean="0"/>
                        <a:t>yadda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Carey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Foster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1003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Barnes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Zinn</a:t>
                      </a:r>
                      <a:endParaRPr lang="en-US" sz="100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Critter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Faulk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Adams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Wilks</a:t>
                      </a:r>
                      <a:endParaRPr lang="en-US" sz="100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1005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Bishop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1013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9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Farrow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10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Duncan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11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Dinkins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1015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12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West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1020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.</a:t>
                      </a:r>
                      <a:r>
                        <a:rPr lang="en-US" sz="1000" baseline="0" dirty="0" smtClean="0">
                          <a:solidFill>
                            <a:schemeClr val="accent3"/>
                          </a:solidFill>
                        </a:rPr>
                        <a:t> . .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18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Bell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1042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19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Conner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1044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20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Davis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1043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21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Dannelly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1045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009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...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80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Camp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2134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81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Young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2135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...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98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Fuller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2598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3"/>
                          </a:solidFill>
                        </a:rPr>
                        <a:t>99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Crook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2600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24400" y="2895600"/>
          <a:ext cx="1143000" cy="334227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35000"/>
                <a:gridCol w="508000"/>
              </a:tblGrid>
              <a:tr h="3048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West Region Accts</a:t>
                      </a:r>
                      <a:endParaRPr lang="en-US" sz="12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solidFill>
                            <a:schemeClr val="bg1"/>
                          </a:solidFill>
                        </a:rPr>
                        <a:t>AcctNum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DRRN</a:t>
                      </a:r>
                      <a:endParaRPr 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1003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1011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1015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1020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1021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13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1022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14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1043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 . .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2598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98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2600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99</a:t>
                      </a:r>
                      <a:endParaRPr lang="en-US" sz="10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33528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Level </a:t>
            </a:r>
            <a:br>
              <a:rPr lang="en-US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72199" y="457200"/>
          <a:ext cx="2743201" cy="6058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5"/>
                <a:gridCol w="587829"/>
                <a:gridCol w="587829"/>
                <a:gridCol w="587829"/>
                <a:gridCol w="587829"/>
              </a:tblGrid>
              <a:tr h="267359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C000"/>
                          </a:solidFill>
                        </a:rPr>
                        <a:t>Name</a:t>
                      </a:r>
                      <a:endParaRPr lang="en-US" sz="1100" b="1" dirty="0">
                        <a:solidFill>
                          <a:srgbClr val="FFC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Acct</a:t>
                      </a:r>
                      <a:r>
                        <a:rPr lang="en-US" sz="1000" baseline="0" dirty="0" smtClean="0"/>
                        <a:t> Num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Address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Yadda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yadda</a:t>
                      </a:r>
                      <a:endParaRPr lang="en-US" sz="1000" baseline="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Carey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Foster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Barnes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Zinn</a:t>
                      </a:r>
                      <a:endParaRPr lang="en-US" sz="100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Critter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Faulk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Adams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Wilks</a:t>
                      </a:r>
                      <a:endParaRPr lang="en-US" sz="100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Bishop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9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Farrow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10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Duncan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11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Dinkins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12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West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.</a:t>
                      </a:r>
                      <a:r>
                        <a:rPr lang="en-US" sz="1000" baseline="0" dirty="0" smtClean="0">
                          <a:solidFill>
                            <a:schemeClr val="accent6"/>
                          </a:solidFill>
                        </a:rPr>
                        <a:t> . .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18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Bell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19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Conner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20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Davis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21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Dannelly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6"/>
                          </a:solidFill>
                        </a:rPr>
                        <a:t>...</a:t>
                      </a:r>
                      <a:endParaRPr lang="en-US" sz="16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80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Camp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81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Zane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...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98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Fuller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5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6"/>
                          </a:solidFill>
                        </a:rPr>
                        <a:t>99</a:t>
                      </a:r>
                      <a:endParaRPr lang="en-US" sz="10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Crook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2286000"/>
          <a:ext cx="1737360" cy="17175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8680"/>
                <a:gridCol w="868680"/>
              </a:tblGrid>
              <a:tr h="3425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Key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IRRN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Adams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Ingram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Randall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Young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495800" y="536460"/>
          <a:ext cx="1524000" cy="60167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1000"/>
                <a:gridCol w="635000"/>
                <a:gridCol w="508000"/>
              </a:tblGrid>
              <a:tr h="240423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Key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DRRN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Adams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Barnes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Bell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Bishop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Camp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Carey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Conner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Critter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Crook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Dannelly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Davis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11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Dinkins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12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Duncan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.</a:t>
                      </a:r>
                      <a:r>
                        <a:rPr lang="en-US" sz="10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. .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</a:t>
                      </a:r>
                      <a:r>
                        <a:rPr lang="en-US" sz="1000" baseline="0" dirty="0" smtClean="0"/>
                        <a:t> . 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18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Faulk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19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Farrow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20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Foster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21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Fuller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98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65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...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...</a:t>
                      </a:r>
                      <a:endParaRPr lang="en-US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...</a:t>
                      </a:r>
                      <a:endParaRPr lang="en-US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80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West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81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Wilks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...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...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...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98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Zane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81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04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99</a:t>
                      </a:r>
                      <a:endParaRPr lang="en-US" sz="10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Zinn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77440" y="1905000"/>
          <a:ext cx="1965959" cy="381725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5760"/>
                <a:gridCol w="838200"/>
                <a:gridCol w="761999"/>
              </a:tblGrid>
              <a:tr h="342531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Key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IRRN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5"/>
                          </a:solidFill>
                        </a:rPr>
                        <a:t>0</a:t>
                      </a:r>
                      <a:endParaRPr lang="en-US" sz="11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Adams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Davis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5"/>
                          </a:solidFill>
                        </a:rPr>
                        <a:t>2</a:t>
                      </a:r>
                      <a:endParaRPr lang="en-US" sz="11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Foster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5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Ingram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5"/>
                          </a:solidFill>
                        </a:rPr>
                        <a:t>4</a:t>
                      </a:r>
                      <a:endParaRPr lang="en-US" sz="11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Lambert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5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Norris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5"/>
                          </a:solidFill>
                        </a:rPr>
                        <a:t>6</a:t>
                      </a:r>
                      <a:endParaRPr lang="en-US" sz="11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Randall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5"/>
                          </a:solidFill>
                        </a:rPr>
                        <a:t>7</a:t>
                      </a:r>
                      <a:endParaRPr lang="en-US" sz="11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Tyler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accent5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accent5"/>
                          </a:solidFill>
                        </a:rPr>
                        <a:t>9</a:t>
                      </a:r>
                      <a:endParaRPr lang="en-US" sz="11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Young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90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1981200"/>
            <a:ext cx="1165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Level One</a:t>
            </a: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53135" y="1600200"/>
            <a:ext cx="1161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Level Two</a:t>
            </a: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228600"/>
            <a:ext cx="13244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</a:rPr>
              <a:t>Level Three</a:t>
            </a:r>
            <a:endParaRPr lang="en-US" sz="1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2800" y="152400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Data File</a:t>
            </a:r>
            <a:endParaRPr lang="en-US" sz="1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to Use 3 Levels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3886200"/>
          </a:xfrm>
        </p:spPr>
        <p:txBody>
          <a:bodyPr/>
          <a:lstStyle/>
          <a:p>
            <a:pPr>
              <a:buClr>
                <a:schemeClr val="accent3"/>
              </a:buClr>
            </a:pPr>
            <a:r>
              <a:rPr lang="en-US" sz="2800" dirty="0" smtClean="0"/>
              <a:t>When the number of records in the </a:t>
            </a:r>
            <a:r>
              <a:rPr lang="en-US" sz="2800" dirty="0" err="1" smtClean="0"/>
              <a:t>datafile</a:t>
            </a:r>
            <a:r>
              <a:rPr lang="en-US" sz="2800" dirty="0" smtClean="0"/>
              <a:t> is very large.</a:t>
            </a:r>
          </a:p>
          <a:p>
            <a:pPr>
              <a:spcBef>
                <a:spcPts val="1800"/>
              </a:spcBef>
              <a:buClr>
                <a:schemeClr val="accent3"/>
              </a:buClr>
            </a:pPr>
            <a:r>
              <a:rPr lang="en-US" sz="2400" dirty="0" smtClean="0"/>
              <a:t>Assume each index record for levels Two and Three take 28 bytes each</a:t>
            </a:r>
          </a:p>
          <a:p>
            <a:pPr lvl="1">
              <a:spcBef>
                <a:spcPts val="0"/>
              </a:spcBef>
              <a:buClr>
                <a:schemeClr val="accent3"/>
              </a:buClr>
            </a:pPr>
            <a:r>
              <a:rPr lang="en-US" sz="2000" dirty="0" smtClean="0"/>
              <a:t>key = product ID = 20 bytes</a:t>
            </a:r>
          </a:p>
          <a:p>
            <a:pPr lvl="1">
              <a:spcBef>
                <a:spcPts val="0"/>
              </a:spcBef>
              <a:buClr>
                <a:schemeClr val="accent3"/>
              </a:buClr>
            </a:pPr>
            <a:r>
              <a:rPr lang="en-US" sz="2000" dirty="0" smtClean="0"/>
              <a:t>RRN = long </a:t>
            </a:r>
            <a:r>
              <a:rPr lang="en-US" sz="2000" dirty="0" err="1" smtClean="0"/>
              <a:t>int</a:t>
            </a:r>
            <a:r>
              <a:rPr lang="en-US" sz="2000" dirty="0" smtClean="0"/>
              <a:t> = 8 bytes</a:t>
            </a:r>
          </a:p>
          <a:p>
            <a:pPr>
              <a:buClr>
                <a:schemeClr val="accent3"/>
              </a:buClr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Best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Max</a:t>
            </a:r>
            <a:r>
              <a:rPr lang="en-US" sz="2400" dirty="0" smtClean="0"/>
              <a:t> Index section for internal sorting = 315 records</a:t>
            </a:r>
          </a:p>
          <a:p>
            <a:pPr lvl="1">
              <a:buClr>
                <a:schemeClr val="accent3"/>
              </a:buClr>
            </a:pPr>
            <a:r>
              <a:rPr lang="en-US" sz="2000" dirty="0" smtClean="0"/>
              <a:t>8KB </a:t>
            </a:r>
            <a:r>
              <a:rPr lang="en-US" sz="2000" dirty="0" smtClean="0"/>
              <a:t>cluster / </a:t>
            </a:r>
            <a:r>
              <a:rPr lang="en-US" sz="2000" dirty="0" smtClean="0"/>
              <a:t>28B = 315.01</a:t>
            </a:r>
          </a:p>
          <a:p>
            <a:pPr>
              <a:buClr>
                <a:schemeClr val="accent3"/>
              </a:buClr>
            </a:pPr>
            <a:r>
              <a:rPr lang="en-US" sz="2800" dirty="0" smtClean="0"/>
              <a:t>If N = 1,000,000 data records</a:t>
            </a:r>
          </a:p>
          <a:p>
            <a:pPr lvl="1">
              <a:spcBef>
                <a:spcPts val="0"/>
              </a:spcBef>
              <a:buClr>
                <a:schemeClr val="accent3"/>
              </a:buClr>
            </a:pPr>
            <a:r>
              <a:rPr lang="en-US" sz="2000" dirty="0" smtClean="0"/>
              <a:t>then level three contains 1,000,000 records</a:t>
            </a:r>
          </a:p>
          <a:p>
            <a:pPr lvl="1">
              <a:spcBef>
                <a:spcPts val="0"/>
              </a:spcBef>
              <a:buClr>
                <a:schemeClr val="accent3"/>
              </a:buClr>
            </a:pPr>
            <a:r>
              <a:rPr lang="en-US" sz="2000" dirty="0" smtClean="0"/>
              <a:t>and level two contains </a:t>
            </a:r>
            <a:r>
              <a:rPr lang="en-US" sz="2000" dirty="0" smtClean="0"/>
              <a:t>3175 </a:t>
            </a:r>
            <a:r>
              <a:rPr lang="en-US" sz="2000" dirty="0" smtClean="0"/>
              <a:t>index records</a:t>
            </a:r>
          </a:p>
          <a:p>
            <a:pPr lvl="2">
              <a:spcBef>
                <a:spcPts val="0"/>
              </a:spcBef>
              <a:buClr>
                <a:schemeClr val="accent3"/>
              </a:buClr>
            </a:pPr>
            <a:r>
              <a:rPr lang="en-US" sz="1800" dirty="0" smtClean="0"/>
              <a:t>1,000,000 / 315 = 3174.6</a:t>
            </a:r>
          </a:p>
          <a:p>
            <a:pPr lvl="1">
              <a:spcBef>
                <a:spcPts val="0"/>
              </a:spcBef>
              <a:buClr>
                <a:schemeClr val="accent3"/>
              </a:buClr>
            </a:pPr>
            <a:r>
              <a:rPr lang="en-US" sz="2200" dirty="0" smtClean="0"/>
              <a:t>and level one contains 11 index records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Timing Analysis 1</a:t>
            </a:r>
            <a:endParaRPr lang="en-US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3886200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</a:pPr>
            <a:r>
              <a:rPr lang="en-US" sz="2800" dirty="0" smtClean="0">
                <a:solidFill>
                  <a:srgbClr val="0070C0"/>
                </a:solidFill>
              </a:rPr>
              <a:t>Given a </a:t>
            </a:r>
            <a:r>
              <a:rPr lang="en-US" sz="2800" dirty="0" smtClean="0">
                <a:solidFill>
                  <a:srgbClr val="0070C0"/>
                </a:solidFill>
              </a:rPr>
              <a:t>data file</a:t>
            </a:r>
            <a:r>
              <a:rPr lang="en-US" sz="2800" dirty="0" smtClean="0">
                <a:solidFill>
                  <a:srgbClr val="0070C0"/>
                </a:solidFill>
              </a:rPr>
              <a:t>:</a:t>
            </a:r>
          </a:p>
          <a:p>
            <a:pPr marL="854075" lvl="1" indent="-390525">
              <a:spcBef>
                <a:spcPts val="0"/>
              </a:spcBef>
            </a:pPr>
            <a:r>
              <a:rPr lang="en-US" sz="2400" dirty="0" smtClean="0">
                <a:solidFill>
                  <a:srgbClr val="0070C0"/>
                </a:solidFill>
              </a:rPr>
              <a:t>100,000 records</a:t>
            </a:r>
          </a:p>
          <a:p>
            <a:pPr marL="854075" lvl="1" indent="-390525">
              <a:spcBef>
                <a:spcPts val="0"/>
              </a:spcBef>
            </a:pPr>
            <a:r>
              <a:rPr lang="en-US" sz="2400" dirty="0" smtClean="0">
                <a:solidFill>
                  <a:srgbClr val="0070C0"/>
                </a:solidFill>
              </a:rPr>
              <a:t>no index</a:t>
            </a:r>
          </a:p>
          <a:p>
            <a:pPr marL="854075" lvl="1" indent="-390525">
              <a:spcBef>
                <a:spcPts val="0"/>
              </a:spcBef>
            </a:pPr>
            <a:r>
              <a:rPr lang="en-US" sz="2400" dirty="0" smtClean="0">
                <a:solidFill>
                  <a:srgbClr val="0070C0"/>
                </a:solidFill>
              </a:rPr>
              <a:t>sorted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en-US" sz="2800" dirty="0" smtClean="0"/>
              <a:t>How much </a:t>
            </a:r>
            <a:r>
              <a:rPr lang="en-US" sz="2800" i="1" dirty="0" smtClean="0"/>
              <a:t>time</a:t>
            </a:r>
            <a:r>
              <a:rPr lang="en-US" sz="2800" dirty="0" smtClean="0"/>
              <a:t> does a </a:t>
            </a:r>
            <a:r>
              <a:rPr lang="en-US" sz="2800" u="sng" dirty="0" smtClean="0">
                <a:solidFill>
                  <a:schemeClr val="accent4">
                    <a:lumMod val="50000"/>
                  </a:schemeClr>
                </a:solidFill>
              </a:rPr>
              <a:t>search</a:t>
            </a:r>
            <a:r>
              <a:rPr lang="en-US" sz="2800" dirty="0" smtClean="0"/>
              <a:t> </a:t>
            </a:r>
            <a:r>
              <a:rPr lang="en-US" sz="2800" dirty="0" smtClean="0"/>
              <a:t>take on average?</a:t>
            </a:r>
            <a:endParaRPr lang="en-US" sz="2800" dirty="0" smtClean="0"/>
          </a:p>
          <a:p>
            <a:pPr>
              <a:spcBef>
                <a:spcPts val="3000"/>
              </a:spcBef>
              <a:buClr>
                <a:schemeClr val="accent4">
                  <a:lumMod val="50000"/>
                </a:schemeClr>
              </a:buClr>
            </a:pPr>
            <a:r>
              <a:rPr lang="en-US" dirty="0" smtClean="0"/>
              <a:t>Using a binary file search </a:t>
            </a:r>
          </a:p>
          <a:p>
            <a:pPr marL="908050" lvl="1" indent="-444500"/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N reads of </a:t>
            </a:r>
            <a:r>
              <a:rPr lang="en-US" dirty="0" err="1" smtClean="0"/>
              <a:t>datafile</a:t>
            </a:r>
            <a:r>
              <a:rPr lang="en-US" dirty="0" smtClean="0"/>
              <a:t> records</a:t>
            </a:r>
          </a:p>
          <a:p>
            <a:pPr marL="908050" lvl="1" indent="-444500"/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100,000 = 16.6 </a:t>
            </a:r>
          </a:p>
          <a:p>
            <a:pPr marL="908050" lvl="1" indent="-444500"/>
            <a:r>
              <a:rPr lang="en-US" dirty="0" smtClean="0"/>
              <a:t>=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17 reads of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datafile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records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7172" name="Picture 4" descr="http://www.clipartheaven.com/clipart/time/hourglass_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1302" y="609601"/>
            <a:ext cx="1990297" cy="1904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Timing Analysis 2</a:t>
            </a:r>
            <a:endParaRPr lang="en-US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3886200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</a:pPr>
            <a:r>
              <a:rPr lang="en-US" sz="2400" dirty="0" smtClean="0"/>
              <a:t>Given an </a:t>
            </a:r>
            <a:r>
              <a:rPr lang="en-US" sz="2400" dirty="0" smtClean="0"/>
              <a:t>Indexed </a:t>
            </a:r>
            <a:r>
              <a:rPr lang="en-US" sz="2400" dirty="0" smtClean="0"/>
              <a:t>F</a:t>
            </a:r>
            <a:r>
              <a:rPr lang="en-US" sz="2400" dirty="0" smtClean="0"/>
              <a:t>ile </a:t>
            </a:r>
            <a:r>
              <a:rPr lang="en-US" sz="2400" dirty="0" smtClean="0"/>
              <a:t>with</a:t>
            </a:r>
          </a:p>
          <a:p>
            <a:pPr marL="908050" lvl="1" indent="-444500">
              <a:spcBef>
                <a:spcPts val="0"/>
              </a:spcBef>
              <a:buClr>
                <a:schemeClr val="accent4">
                  <a:lumMod val="50000"/>
                </a:schemeClr>
              </a:buClr>
            </a:pPr>
            <a:r>
              <a:rPr lang="en-US" sz="2000" dirty="0" smtClean="0"/>
              <a:t>100,000 records</a:t>
            </a:r>
          </a:p>
          <a:p>
            <a:pPr marL="908050" lvl="1" indent="-444500">
              <a:spcBef>
                <a:spcPts val="0"/>
              </a:spcBef>
              <a:buClr>
                <a:schemeClr val="accent4">
                  <a:lumMod val="50000"/>
                </a:schemeClr>
              </a:buClr>
            </a:pPr>
            <a:r>
              <a:rPr lang="en-US" sz="2000" dirty="0" smtClean="0"/>
              <a:t>two index levels</a:t>
            </a:r>
          </a:p>
          <a:p>
            <a:pPr lvl="2">
              <a:spcBef>
                <a:spcPts val="0"/>
              </a:spcBef>
              <a:buClr>
                <a:schemeClr val="accent4">
                  <a:lumMod val="50000"/>
                </a:schemeClr>
              </a:buClr>
            </a:pPr>
            <a:r>
              <a:rPr lang="en-US" sz="1800" dirty="0" smtClean="0"/>
              <a:t>top level index </a:t>
            </a:r>
            <a:r>
              <a:rPr lang="en-US" sz="1800" dirty="0" smtClean="0"/>
              <a:t>size </a:t>
            </a:r>
            <a:r>
              <a:rPr lang="en-US" sz="1800" dirty="0" smtClean="0"/>
              <a:t>= 1,000 </a:t>
            </a:r>
            <a:r>
              <a:rPr lang="en-US" sz="1800" dirty="0" smtClean="0"/>
              <a:t>elements</a:t>
            </a:r>
            <a:endParaRPr lang="en-US" sz="1800" dirty="0" smtClean="0"/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en-US" sz="2400" dirty="0" smtClean="0"/>
              <a:t>How much time does a search </a:t>
            </a:r>
            <a:r>
              <a:rPr lang="en-US" sz="2400" dirty="0" smtClean="0"/>
              <a:t>take on average?</a:t>
            </a:r>
            <a:endParaRPr lang="en-US" sz="2800" dirty="0" smtClean="0"/>
          </a:p>
          <a:p>
            <a:pPr>
              <a:spcBef>
                <a:spcPts val="1800"/>
              </a:spcBef>
              <a:buClr>
                <a:schemeClr val="accent4">
                  <a:lumMod val="50000"/>
                </a:schemeClr>
              </a:buClr>
            </a:pPr>
            <a:r>
              <a:rPr lang="en-US" sz="2400" dirty="0" smtClean="0"/>
              <a:t>Level One</a:t>
            </a:r>
          </a:p>
          <a:p>
            <a:pPr lvl="1">
              <a:spcBef>
                <a:spcPts val="300"/>
              </a:spcBef>
              <a:buClr>
                <a:schemeClr val="accent4">
                  <a:lumMod val="50000"/>
                </a:schemeClr>
              </a:buClr>
            </a:pPr>
            <a:r>
              <a:rPr lang="en-US" sz="2000" dirty="0" smtClean="0"/>
              <a:t>linear search time = N / 2</a:t>
            </a:r>
          </a:p>
          <a:p>
            <a:pPr lvl="1">
              <a:spcBef>
                <a:spcPts val="300"/>
              </a:spcBef>
              <a:buClr>
                <a:schemeClr val="accent4">
                  <a:lumMod val="50000"/>
                </a:schemeClr>
              </a:buClr>
            </a:pPr>
            <a:r>
              <a:rPr lang="en-US" sz="2000" dirty="0" smtClean="0"/>
              <a:t>1000 / 2 =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500 memory compares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en-US" sz="2400" dirty="0" smtClean="0"/>
              <a:t>Level Two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en-US" sz="2000" dirty="0" smtClean="0"/>
              <a:t>read the portion into memory =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1 read of 100 index records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en-US" sz="2000" dirty="0" smtClean="0"/>
              <a:t>binary search that portion = Log2 100 =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7 memory compares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en-US" sz="2400" dirty="0" smtClean="0"/>
              <a:t>Data File</a:t>
            </a:r>
          </a:p>
          <a:p>
            <a:pPr lvl="1">
              <a:spcBef>
                <a:spcPts val="300"/>
              </a:spcBef>
              <a:buClr>
                <a:schemeClr val="accent4">
                  <a:lumMod val="50000"/>
                </a:schemeClr>
              </a:buClr>
            </a:pP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1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datafile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record 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2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326</TotalTime>
  <Words>998</Words>
  <Application>Microsoft Office PowerPoint</Application>
  <PresentationFormat>On-screen Show (4:3)</PresentationFormat>
  <Paragraphs>595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Theme2</vt:lpstr>
      <vt:lpstr>Index Variations</vt:lpstr>
      <vt:lpstr>Second Level Index in Multiple Files</vt:lpstr>
      <vt:lpstr>Sparse Second Level Index</vt:lpstr>
      <vt:lpstr>Multiple Indexes for Multiple Keys</vt:lpstr>
      <vt:lpstr>Multiple Indexes for Multiple "Views"</vt:lpstr>
      <vt:lpstr>Three Level  Index</vt:lpstr>
      <vt:lpstr>When to Use 3 Levels</vt:lpstr>
      <vt:lpstr>Timing Analysis 1</vt:lpstr>
      <vt:lpstr>Timing Analysis 2</vt:lpstr>
      <vt:lpstr>To index, or not to index...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Index Variations</dc:title>
  <dc:creator>Stephen Dannelly</dc:creator>
  <cp:lastModifiedBy>Stephen Dannelly</cp:lastModifiedBy>
  <cp:revision>31</cp:revision>
  <dcterms:created xsi:type="dcterms:W3CDTF">2011-04-01T19:52:53Z</dcterms:created>
  <dcterms:modified xsi:type="dcterms:W3CDTF">2011-04-04T17:44:37Z</dcterms:modified>
</cp:coreProperties>
</file>