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088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F5097-9FEE-4C0A-A2BA-85E3EC9902C3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B0911-D826-42DB-8A32-91EE5DF72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B0911-D826-42DB-8A32-91EE5DF729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6250668-921E-4DDA-A769-86BACAA0297B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739A8-97F7-45A5-8F17-2310359FD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E739A8-97F7-45A5-8F17-2310359FD9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250668-921E-4DDA-A769-86BACAA0297B}" type="datetimeFigureOut">
              <a:rPr lang="en-US" smtClean="0"/>
              <a:pPr/>
              <a:t>3/31/2011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E739A8-97F7-45A5-8F17-2310359FD9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250668-921E-4DDA-A769-86BACAA0297B}" type="datetimeFigureOut">
              <a:rPr lang="en-US" smtClean="0"/>
              <a:pPr/>
              <a:t>3/31/2011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E739A8-97F7-45A5-8F17-2310359FD9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250668-921E-4DDA-A769-86BACAA0297B}" type="datetimeFigureOut">
              <a:rPr lang="en-US" smtClean="0"/>
              <a:pPr/>
              <a:t>3/31/2011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E739A8-97F7-45A5-8F17-2310359FD9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250668-921E-4DDA-A769-86BACAA0297B}" type="datetimeFigureOut">
              <a:rPr lang="en-US" smtClean="0"/>
              <a:pPr/>
              <a:t>3/31/2011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E739A8-97F7-45A5-8F17-2310359FD9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250668-921E-4DDA-A769-86BACAA0297B}" type="datetimeFigureOut">
              <a:rPr lang="en-US" smtClean="0"/>
              <a:pPr/>
              <a:t>3/31/2011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E739A8-97F7-45A5-8F17-2310359FD9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250668-921E-4DDA-A769-86BACAA0297B}" type="datetimeFigureOut">
              <a:rPr lang="en-US" smtClean="0"/>
              <a:pPr/>
              <a:t>3/31/2011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E739A8-97F7-45A5-8F17-2310359FD9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250668-921E-4DDA-A769-86BACAA0297B}" type="datetimeFigureOut">
              <a:rPr lang="en-US" smtClean="0"/>
              <a:pPr/>
              <a:t>3/31/2011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E739A8-97F7-45A5-8F17-2310359FD9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250668-921E-4DDA-A769-86BACAA0297B}" type="datetimeFigureOut">
              <a:rPr lang="en-US" smtClean="0"/>
              <a:pPr/>
              <a:t>3/31/2011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E739A8-97F7-45A5-8F17-2310359FD9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250668-921E-4DDA-A769-86BACAA0297B}" type="datetimeFigureOut">
              <a:rPr lang="en-US" smtClean="0"/>
              <a:pPr/>
              <a:t>3/31/2011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E739A8-97F7-45A5-8F17-2310359FD9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250668-921E-4DDA-A769-86BACAA0297B}" type="datetimeFigureOut">
              <a:rPr lang="en-US" smtClean="0"/>
              <a:pPr/>
              <a:t>3/31/2011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99E739A8-97F7-45A5-8F17-2310359FD9A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B6250668-921E-4DDA-A769-86BACAA0297B}" type="datetimeFigureOut">
              <a:rPr lang="en-US" smtClean="0"/>
              <a:pPr/>
              <a:t>3/31/2011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Level Indexes</a:t>
            </a:r>
            <a:endParaRPr lang="en-US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Indexed Files - Part Two</a:t>
            </a:r>
          </a:p>
          <a:p>
            <a:pPr algn="r"/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Portions of this lecture stolen from Foster's 325 Lecture Notes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Real Best Size of Index 1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886200"/>
          </a:xfrm>
        </p:spPr>
        <p:txBody>
          <a:bodyPr/>
          <a:lstStyle/>
          <a:p>
            <a:pPr marL="1588" indent="-1588">
              <a:buNone/>
            </a:pPr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</a:rPr>
              <a:t>"To minimize search times of those two arrays, optimal size of Index 1 is </a:t>
            </a:r>
            <a:r>
              <a:rPr lang="en-US" sz="2800" i="1" dirty="0" err="1" smtClean="0">
                <a:solidFill>
                  <a:schemeClr val="accent6">
                    <a:lumMod val="75000"/>
                  </a:schemeClr>
                </a:solidFill>
              </a:rPr>
              <a:t>sqrt</a:t>
            </a:r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</a:rPr>
              <a:t>(N)"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But array2 must be read </a:t>
            </a:r>
            <a:r>
              <a:rPr lang="en-US" sz="2800" b="1" dirty="0" smtClean="0"/>
              <a:t>from a file </a:t>
            </a:r>
            <a:r>
              <a:rPr lang="en-US" sz="2800" dirty="0" smtClean="0"/>
              <a:t>over and over and over.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So, the smaller array2 the better!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Hence, optimal size of Index 1 = </a:t>
            </a:r>
            <a:r>
              <a:rPr lang="en-US" sz="2800" b="1" dirty="0" smtClean="0"/>
              <a:t>as big as main memory allows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Class	</a:t>
            </a:r>
            <a:endParaRPr lang="en-US" b="1" i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467600" cy="3886200"/>
          </a:xfrm>
        </p:spPr>
        <p:txBody>
          <a:bodyPr/>
          <a:lstStyle/>
          <a:p>
            <a:pPr>
              <a:buClr>
                <a:schemeClr val="accent4"/>
              </a:buClr>
            </a:pPr>
            <a:r>
              <a:rPr lang="en-US" b="1" dirty="0" smtClean="0">
                <a:solidFill>
                  <a:schemeClr val="accent5"/>
                </a:solidFill>
              </a:rPr>
              <a:t>Multiple Indexes</a:t>
            </a:r>
          </a:p>
          <a:p>
            <a:pPr marL="908050" lvl="1" indent="-444500">
              <a:buClr>
                <a:schemeClr val="accent4"/>
              </a:buClr>
            </a:pPr>
            <a:r>
              <a:rPr lang="en-US" dirty="0" smtClean="0">
                <a:solidFill>
                  <a:schemeClr val="accent5"/>
                </a:solidFill>
              </a:rPr>
              <a:t>multiple keys</a:t>
            </a:r>
          </a:p>
          <a:p>
            <a:pPr marL="908050" lvl="1" indent="-444500">
              <a:buClr>
                <a:schemeClr val="accent4"/>
              </a:buClr>
            </a:pPr>
            <a:r>
              <a:rPr lang="en-US" dirty="0" smtClean="0">
                <a:solidFill>
                  <a:schemeClr val="accent5"/>
                </a:solidFill>
              </a:rPr>
              <a:t>maybe you and I should not see the same items</a:t>
            </a:r>
          </a:p>
          <a:p>
            <a:pPr>
              <a:spcBef>
                <a:spcPts val="1800"/>
              </a:spcBef>
              <a:buClr>
                <a:schemeClr val="accent4"/>
              </a:buClr>
            </a:pPr>
            <a:r>
              <a:rPr lang="en-US" b="1" dirty="0" smtClean="0">
                <a:solidFill>
                  <a:schemeClr val="accent5"/>
                </a:solidFill>
              </a:rPr>
              <a:t>3 Levels of Indexes</a:t>
            </a:r>
            <a:endParaRPr lang="en-US" b="1" dirty="0">
              <a:solidFill>
                <a:schemeClr val="accent5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457200" y="1828800"/>
            <a:ext cx="81534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Where we left off last class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886200"/>
          </a:xfrm>
        </p:spPr>
        <p:txBody>
          <a:bodyPr/>
          <a:lstStyle/>
          <a:p>
            <a:pPr>
              <a:spcBef>
                <a:spcPts val="1800"/>
              </a:spcBef>
              <a:buClr>
                <a:schemeClr val="accent2"/>
              </a:buClr>
            </a:pPr>
            <a:r>
              <a:rPr lang="en-US" sz="2800" dirty="0" smtClean="0"/>
              <a:t>The primary purpose of using indexes is to speed searching.</a:t>
            </a:r>
          </a:p>
          <a:p>
            <a:pPr>
              <a:spcBef>
                <a:spcPts val="1800"/>
              </a:spcBef>
              <a:buClr>
                <a:schemeClr val="accent2"/>
              </a:buClr>
            </a:pPr>
            <a:r>
              <a:rPr lang="en-US" sz="2800" dirty="0" smtClean="0"/>
              <a:t>In a single layer indexed file, the index-to-data relationship is 1:1.  </a:t>
            </a:r>
          </a:p>
          <a:p>
            <a:pPr>
              <a:spcBef>
                <a:spcPts val="1800"/>
              </a:spcBef>
              <a:buClr>
                <a:schemeClr val="accent2"/>
              </a:buClr>
            </a:pPr>
            <a:r>
              <a:rPr lang="en-US" sz="2800" dirty="0" smtClean="0"/>
              <a:t>The index resides in main memory for fast access.</a:t>
            </a:r>
          </a:p>
          <a:p>
            <a:pPr>
              <a:spcBef>
                <a:spcPts val="1800"/>
              </a:spcBef>
              <a:buClr>
                <a:schemeClr val="accent2"/>
              </a:buClr>
            </a:pPr>
            <a:r>
              <a:rPr lang="en-US" sz="2800" dirty="0" smtClean="0"/>
              <a:t>What if that 1:1 index is too big for memory?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Levels of Indexes</a:t>
            </a:r>
            <a:endParaRPr lang="en-US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 numCol="2" spcCol="274320">
            <a:normAutofit/>
          </a:bodyPr>
          <a:lstStyle/>
          <a:p>
            <a:pPr>
              <a:buNone/>
            </a:pPr>
            <a:r>
              <a:rPr lang="en-US" sz="2800" u="sng" dirty="0" smtClean="0">
                <a:solidFill>
                  <a:schemeClr val="accent3"/>
                </a:solidFill>
              </a:rPr>
              <a:t>First Level Index</a:t>
            </a:r>
          </a:p>
          <a:p>
            <a:r>
              <a:rPr lang="en-US" sz="2400" dirty="0" smtClean="0"/>
              <a:t>resides in memory</a:t>
            </a:r>
          </a:p>
          <a:p>
            <a:r>
              <a:rPr lang="en-US" sz="2400" dirty="0" smtClean="0"/>
              <a:t>entries </a:t>
            </a:r>
            <a:r>
              <a:rPr lang="en-US" sz="2400" dirty="0" smtClean="0"/>
              <a:t>point to the Second Level</a:t>
            </a:r>
          </a:p>
          <a:p>
            <a:r>
              <a:rPr lang="en-US" sz="2400" dirty="0" smtClean="0"/>
              <a:t>entries are ordered for fast searching</a:t>
            </a:r>
          </a:p>
          <a:p>
            <a:r>
              <a:rPr lang="en-US" sz="2400" dirty="0" smtClean="0"/>
              <a:t>entries contain</a:t>
            </a:r>
          </a:p>
          <a:p>
            <a:pPr marL="971550" lvl="1" indent="-457200">
              <a:buClr>
                <a:schemeClr val="accent3"/>
              </a:buClr>
              <a:buSzPct val="90000"/>
              <a:buFont typeface="+mj-lt"/>
              <a:buAutoNum type="arabicParenR"/>
            </a:pPr>
            <a:r>
              <a:rPr lang="en-US" sz="2000" dirty="0" smtClean="0"/>
              <a:t>key</a:t>
            </a:r>
          </a:p>
          <a:p>
            <a:pPr marL="971550" lvl="1" indent="-457200">
              <a:buClr>
                <a:schemeClr val="accent3"/>
              </a:buClr>
              <a:buSzPct val="90000"/>
              <a:buFont typeface="+mj-lt"/>
              <a:buAutoNum type="arabicParenR"/>
            </a:pPr>
            <a:r>
              <a:rPr lang="en-US" sz="2000" dirty="0" smtClean="0"/>
              <a:t>an IRRN - Index Relative Record Number (pointer into the Second Level)</a:t>
            </a:r>
          </a:p>
          <a:p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size is TBD</a:t>
            </a:r>
          </a:p>
          <a:p>
            <a:pPr marL="571500">
              <a:buNone/>
            </a:pPr>
            <a:r>
              <a:rPr lang="en-US" sz="2800" u="sng" dirty="0" smtClean="0">
                <a:solidFill>
                  <a:schemeClr val="accent3"/>
                </a:solidFill>
              </a:rPr>
              <a:t>Second </a:t>
            </a:r>
            <a:r>
              <a:rPr lang="en-US" sz="2800" u="sng" dirty="0" smtClean="0">
                <a:solidFill>
                  <a:schemeClr val="accent3"/>
                </a:solidFill>
              </a:rPr>
              <a:t>Level Index</a:t>
            </a:r>
          </a:p>
          <a:p>
            <a:pPr marL="571500"/>
            <a:r>
              <a:rPr lang="en-US" sz="2400" dirty="0" smtClean="0"/>
              <a:t>entirety stays in a file</a:t>
            </a:r>
            <a:endParaRPr lang="en-US" sz="2400" dirty="0" smtClean="0"/>
          </a:p>
          <a:p>
            <a:pPr marL="571500"/>
            <a:r>
              <a:rPr lang="en-US" sz="2400" dirty="0" smtClean="0"/>
              <a:t>1:1 </a:t>
            </a:r>
            <a:r>
              <a:rPr lang="en-US" sz="2400" dirty="0" smtClean="0"/>
              <a:t>ratio of entries to records in data file</a:t>
            </a:r>
          </a:p>
          <a:p>
            <a:pPr marL="571500"/>
            <a:r>
              <a:rPr lang="en-US" sz="2400" dirty="0" smtClean="0"/>
              <a:t>entries are ordered for fast searching</a:t>
            </a:r>
          </a:p>
          <a:p>
            <a:pPr marL="571500"/>
            <a:r>
              <a:rPr lang="en-US" sz="2400" dirty="0" smtClean="0"/>
              <a:t>entries contain</a:t>
            </a:r>
            <a:endParaRPr lang="en-US" dirty="0" smtClean="0"/>
          </a:p>
          <a:p>
            <a:pPr marL="1371600" lvl="2" indent="-457200">
              <a:buClr>
                <a:schemeClr val="accent3"/>
              </a:buClr>
              <a:buSzPct val="90000"/>
              <a:buFont typeface="+mj-lt"/>
              <a:buAutoNum type="arabicParenR"/>
            </a:pPr>
            <a:r>
              <a:rPr lang="en-US" sz="2000" dirty="0" smtClean="0"/>
              <a:t>key</a:t>
            </a:r>
          </a:p>
          <a:p>
            <a:pPr marL="1371600" lvl="2" indent="-457200">
              <a:buClr>
                <a:schemeClr val="accent3"/>
              </a:buClr>
              <a:buSzPct val="90000"/>
              <a:buFont typeface="+mj-lt"/>
              <a:buAutoNum type="arabicParenR"/>
            </a:pPr>
            <a:r>
              <a:rPr lang="en-US" sz="2000" dirty="0" smtClean="0"/>
              <a:t>DRRN - Data RRN (pointer into the data file)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562600" y="457200"/>
          <a:ext cx="3429000" cy="5949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0"/>
                <a:gridCol w="857250"/>
                <a:gridCol w="857250"/>
                <a:gridCol w="857250"/>
              </a:tblGrid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C000"/>
                          </a:solidFill>
                        </a:rPr>
                        <a:t>Product</a:t>
                      </a:r>
                      <a:r>
                        <a:rPr lang="en-US" sz="1100" b="1" baseline="0" dirty="0" smtClean="0">
                          <a:solidFill>
                            <a:srgbClr val="FFC000"/>
                          </a:solidFill>
                        </a:rPr>
                        <a:t> ID</a:t>
                      </a:r>
                      <a:endParaRPr lang="en-US" sz="1100" b="1" dirty="0">
                        <a:solidFill>
                          <a:srgbClr val="FFC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Field</a:t>
                      </a:r>
                      <a:r>
                        <a:rPr lang="en-US" sz="1000" baseline="0" dirty="0" smtClean="0"/>
                        <a:t> 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Field 2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/>
                        <a:t>Yadda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yadda</a:t>
                      </a:r>
                      <a:endParaRPr lang="en-US" sz="1000" baseline="0" dirty="0" smtClean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12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</a:t>
                      </a:r>
                      <a:r>
                        <a:rPr lang="en-US" sz="1000" baseline="0" dirty="0" smtClean="0"/>
                        <a:t> . 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18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19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...</a:t>
                      </a:r>
                      <a:endParaRPr lang="en-US" sz="1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...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98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99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0" y="2286000"/>
          <a:ext cx="1905000" cy="2209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52500"/>
                <a:gridCol w="952500"/>
              </a:tblGrid>
              <a:tr h="3683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Key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IRRN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76600" y="457200"/>
          <a:ext cx="1714500" cy="59496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57250"/>
                <a:gridCol w="857250"/>
              </a:tblGrid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Key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DRRN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12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12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</a:t>
                      </a:r>
                      <a:r>
                        <a:rPr lang="en-US" sz="1000" baseline="0" dirty="0" smtClean="0"/>
                        <a:t> . 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</a:t>
                      </a:r>
                      <a:r>
                        <a:rPr lang="en-US" sz="1000" baseline="0" dirty="0" smtClean="0"/>
                        <a:t> . 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18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18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19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19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...</a:t>
                      </a:r>
                      <a:endParaRPr lang="en-US" sz="1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...</a:t>
                      </a:r>
                      <a:endParaRPr lang="en-US" sz="1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...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...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98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98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99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99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762000"/>
            <a:ext cx="332975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Overly </a:t>
            </a:r>
          </a:p>
          <a:p>
            <a:r>
              <a:rPr 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Simple Example</a:t>
            </a:r>
            <a:endParaRPr lang="en-US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Search Algorithm</a:t>
            </a:r>
            <a:endParaRPr lang="en-US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502920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400" dirty="0" smtClean="0"/>
              <a:t>Data Size = N records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Level One Size = K1 entries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Preconditions : </a:t>
            </a:r>
          </a:p>
          <a:p>
            <a:pPr>
              <a:spcBef>
                <a:spcPts val="0"/>
              </a:spcBef>
              <a:buClr>
                <a:schemeClr val="tx2"/>
              </a:buClr>
            </a:pPr>
            <a:r>
              <a:rPr lang="en-US" sz="2000" dirty="0" smtClean="0"/>
              <a:t>K2 = N / K1</a:t>
            </a:r>
          </a:p>
          <a:p>
            <a:pPr>
              <a:spcBef>
                <a:spcPts val="0"/>
              </a:spcBef>
              <a:buClr>
                <a:schemeClr val="tx2"/>
              </a:buClr>
            </a:pPr>
            <a:r>
              <a:rPr lang="en-US" sz="2000" dirty="0" smtClean="0"/>
              <a:t>level one index is already in an array in memory (arrary1)</a:t>
            </a:r>
          </a:p>
          <a:p>
            <a:pPr>
              <a:buNone/>
            </a:pPr>
            <a:endParaRPr lang="en-US" sz="2400" dirty="0" smtClean="0"/>
          </a:p>
          <a:p>
            <a:pPr>
              <a:spcBef>
                <a:spcPts val="0"/>
              </a:spcBef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while (Target &gt; array1[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].Key) &amp;&amp;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 K1)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++; 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i-1;</a:t>
            </a:r>
          </a:p>
          <a:p>
            <a:pPr>
              <a:spcBef>
                <a:spcPts val="1200"/>
              </a:spcBef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SeekG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secondaryfile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array1[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].IRRN*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(index records))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Read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secondaryfile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K2 records, into array2)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binary search array2 for Target</a:t>
            </a:r>
          </a:p>
          <a:p>
            <a:pPr>
              <a:spcBef>
                <a:spcPts val="1200"/>
              </a:spcBef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SeekG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array2[location].DRRN*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(data records))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read record from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datafile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553200" y="457200"/>
          <a:ext cx="2011680" cy="212233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70560"/>
                <a:gridCol w="670560"/>
                <a:gridCol w="670560"/>
              </a:tblGrid>
              <a:tr h="4379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Array index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Key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IRRN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0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0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0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0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0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ight Brace 4"/>
          <p:cNvSpPr/>
          <p:nvPr/>
        </p:nvSpPr>
        <p:spPr bwMode="auto">
          <a:xfrm>
            <a:off x="5791200" y="3581400"/>
            <a:ext cx="1219200" cy="1143000"/>
          </a:xfrm>
          <a:prstGeom prst="rightBrace">
            <a:avLst/>
          </a:prstGeom>
          <a:noFill/>
          <a:ln w="38100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3429000"/>
            <a:ext cx="22220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Can this be</a:t>
            </a:r>
          </a:p>
          <a:p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a binary search?</a:t>
            </a:r>
            <a:endParaRPr lang="en-US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791200" y="457200"/>
          <a:ext cx="3200400" cy="6058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85800"/>
                <a:gridCol w="685800"/>
                <a:gridCol w="685800"/>
                <a:gridCol w="685800"/>
              </a:tblGrid>
              <a:tr h="26735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accent3"/>
                          </a:solidFill>
                        </a:rPr>
                        <a:t>RRN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C000"/>
                          </a:solidFill>
                        </a:rPr>
                        <a:t>Name</a:t>
                      </a:r>
                      <a:endParaRPr lang="en-US" sz="1100" b="1" dirty="0">
                        <a:solidFill>
                          <a:srgbClr val="FFC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Acct</a:t>
                      </a:r>
                      <a:r>
                        <a:rPr lang="en-US" sz="1000" baseline="0" dirty="0" smtClean="0"/>
                        <a:t> Num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Address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/>
                        <a:t>Yadda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yadda</a:t>
                      </a:r>
                      <a:endParaRPr lang="en-US" sz="1000" baseline="0" dirty="0" smtClean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Carey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Foster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2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Barnes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3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/>
                        <a:t>Zinn</a:t>
                      </a:r>
                      <a:endParaRPr lang="en-US" sz="1000" dirty="0" smtClean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4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Critter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5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Faulk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Adams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7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/>
                        <a:t>Wilks</a:t>
                      </a:r>
                      <a:endParaRPr lang="en-US" sz="1000" dirty="0" smtClean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8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Bishop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9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Farrow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10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Duncan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11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Dinkins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12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West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.</a:t>
                      </a:r>
                      <a:r>
                        <a:rPr lang="en-US" sz="1000" baseline="0" dirty="0" smtClean="0">
                          <a:solidFill>
                            <a:schemeClr val="accent3"/>
                          </a:solidFill>
                        </a:rPr>
                        <a:t> . .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 . 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18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Bell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19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Conner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20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Davis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21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Dannelly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3"/>
                          </a:solidFill>
                        </a:rPr>
                        <a:t>...</a:t>
                      </a:r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 . 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80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Camp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81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Young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...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 . 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98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Fuller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99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Crook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0" y="2286000"/>
          <a:ext cx="1905000" cy="2209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52500"/>
                <a:gridCol w="952500"/>
              </a:tblGrid>
              <a:tr h="3683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Key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IRRN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Adams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Foster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Lambert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Randall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West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429000" y="457200"/>
          <a:ext cx="1524000" cy="60167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81000"/>
                <a:gridCol w="635000"/>
                <a:gridCol w="508000"/>
              </a:tblGrid>
              <a:tr h="240423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Key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DRRN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Adams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Barnes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Bell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18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Bishop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Camp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Carey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Conner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19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7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Critter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8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Crook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99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9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Dannelly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10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Davis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11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Dinkins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12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Duncan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.</a:t>
                      </a:r>
                      <a:r>
                        <a:rPr lang="en-US" sz="10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. .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</a:t>
                      </a:r>
                      <a:r>
                        <a:rPr lang="en-US" sz="1000" baseline="0" dirty="0" smtClean="0"/>
                        <a:t> . 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</a:t>
                      </a:r>
                      <a:r>
                        <a:rPr lang="en-US" sz="1000" baseline="0" dirty="0" smtClean="0"/>
                        <a:t> . 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18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Faulk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19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Farrow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20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Foster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21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Fuller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98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5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...</a:t>
                      </a:r>
                      <a:endParaRPr lang="en-US" sz="1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...</a:t>
                      </a:r>
                      <a:endParaRPr lang="en-US" sz="1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...</a:t>
                      </a:r>
                      <a:endParaRPr lang="en-US" sz="1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80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West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12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81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/>
                        <a:t>Wilks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...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...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...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98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Young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99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/>
                        <a:t>Zinn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762000"/>
            <a:ext cx="20826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Better</a:t>
            </a:r>
          </a:p>
          <a:p>
            <a:r>
              <a:rPr lang="en-US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 bwMode="auto">
          <a:xfrm>
            <a:off x="0" y="2895600"/>
            <a:ext cx="3657600" cy="609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Algorithm</a:t>
            </a:r>
            <a:endParaRPr lang="en-US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886200"/>
          </a:xfrm>
        </p:spPr>
        <p:txBody>
          <a:bodyPr/>
          <a:lstStyle/>
          <a:p>
            <a:pPr marL="457200" indent="-457200">
              <a:buClr>
                <a:schemeClr val="accent4">
                  <a:lumMod val="50000"/>
                </a:schemeClr>
              </a:buClr>
              <a:buSzPct val="90000"/>
              <a:buNone/>
            </a:pPr>
            <a:r>
              <a:rPr lang="en-US" sz="2400" dirty="0" smtClean="0"/>
              <a:t>Append new record to end of </a:t>
            </a:r>
            <a:r>
              <a:rPr lang="en-US" sz="2400" dirty="0" err="1" smtClean="0"/>
              <a:t>datafile</a:t>
            </a:r>
            <a:endParaRPr lang="en-US" sz="2400" dirty="0" smtClean="0"/>
          </a:p>
          <a:p>
            <a:pPr marL="457200" indent="-457200">
              <a:spcBef>
                <a:spcPts val="1800"/>
              </a:spcBef>
              <a:buClr>
                <a:schemeClr val="accent4">
                  <a:lumMod val="50000"/>
                </a:schemeClr>
              </a:buClr>
              <a:buSzPct val="90000"/>
              <a:buNone/>
            </a:pPr>
            <a:r>
              <a:rPr lang="en-US" sz="2400" dirty="0" smtClean="0"/>
              <a:t>add entry (Key and DRRN) to end of secondary file</a:t>
            </a:r>
          </a:p>
          <a:p>
            <a:pPr marL="457200" indent="-457200">
              <a:buClr>
                <a:schemeClr val="accent4">
                  <a:lumMod val="50000"/>
                </a:schemeClr>
              </a:buClr>
              <a:buSzPct val="90000"/>
              <a:buNone/>
            </a:pPr>
            <a:r>
              <a:rPr lang="en-US" sz="2400" dirty="0" smtClean="0"/>
              <a:t>sort secondary key</a:t>
            </a:r>
          </a:p>
          <a:p>
            <a:pPr marL="457200" indent="-457200">
              <a:spcBef>
                <a:spcPts val="1800"/>
              </a:spcBef>
              <a:buClr>
                <a:schemeClr val="accent4">
                  <a:lumMod val="50000"/>
                </a:schemeClr>
              </a:buClr>
              <a:buSzPct val="90000"/>
              <a:buNone/>
            </a:pPr>
            <a:r>
              <a:rPr lang="en-US" sz="2400" dirty="0" smtClean="0"/>
              <a:t>K2 = N / K1</a:t>
            </a:r>
          </a:p>
          <a:p>
            <a:pPr marL="457200" indent="-457200">
              <a:buClr>
                <a:schemeClr val="accent4">
                  <a:lumMod val="50000"/>
                </a:schemeClr>
              </a:buClr>
              <a:buSzPct val="90000"/>
              <a:buNone/>
            </a:pPr>
            <a:r>
              <a:rPr lang="en-US" sz="2400" dirty="0" smtClean="0"/>
              <a:t>for (</a:t>
            </a:r>
            <a:r>
              <a:rPr lang="en-US" sz="2400" dirty="0" err="1" smtClean="0"/>
              <a:t>i</a:t>
            </a:r>
            <a:r>
              <a:rPr lang="en-US" sz="2400" dirty="0" smtClean="0"/>
              <a:t>=0; </a:t>
            </a:r>
            <a:r>
              <a:rPr lang="en-US" sz="2400" dirty="0" err="1" smtClean="0"/>
              <a:t>i</a:t>
            </a:r>
            <a:r>
              <a:rPr lang="en-US" sz="2400" dirty="0" smtClean="0"/>
              <a:t>&lt;K1; </a:t>
            </a:r>
            <a:r>
              <a:rPr lang="en-US" sz="2400" dirty="0" err="1" smtClean="0"/>
              <a:t>i</a:t>
            </a:r>
            <a:r>
              <a:rPr lang="en-US" sz="2400" dirty="0" smtClean="0"/>
              <a:t>++)</a:t>
            </a:r>
          </a:p>
          <a:p>
            <a:pPr marL="457200" indent="-457200">
              <a:buClr>
                <a:schemeClr val="accent4">
                  <a:lumMod val="50000"/>
                </a:schemeClr>
              </a:buClr>
              <a:buSzPct val="90000"/>
              <a:buNone/>
            </a:pPr>
            <a:r>
              <a:rPr lang="en-US" sz="2400" dirty="0" smtClean="0"/>
              <a:t>     array1[</a:t>
            </a:r>
            <a:r>
              <a:rPr lang="en-US" sz="2400" dirty="0" err="1" smtClean="0"/>
              <a:t>i</a:t>
            </a:r>
            <a:r>
              <a:rPr lang="en-US" sz="2400" dirty="0" smtClean="0"/>
              <a:t>].key = </a:t>
            </a:r>
            <a:r>
              <a:rPr lang="en-US" sz="2400" dirty="0" err="1" smtClean="0"/>
              <a:t>secondarykey</a:t>
            </a:r>
            <a:r>
              <a:rPr lang="en-US" sz="24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 * K2)</a:t>
            </a:r>
            <a:endParaRPr lang="en-US" sz="2400" dirty="0" smtClean="0"/>
          </a:p>
          <a:p>
            <a:pPr marL="457200" indent="-457200">
              <a:buClr>
                <a:schemeClr val="accent4">
                  <a:lumMod val="50000"/>
                </a:schemeClr>
              </a:buClr>
              <a:buSzPct val="90000"/>
              <a:buNone/>
            </a:pPr>
            <a:r>
              <a:rPr lang="en-US" sz="2400" dirty="0" smtClean="0"/>
              <a:t>     array1[</a:t>
            </a:r>
            <a:r>
              <a:rPr lang="en-US" sz="2400" dirty="0" err="1" smtClean="0"/>
              <a:t>i</a:t>
            </a:r>
            <a:r>
              <a:rPr lang="en-US" sz="2400" dirty="0" smtClean="0"/>
              <a:t>].IRRN = </a:t>
            </a:r>
            <a:r>
              <a:rPr lang="en-US" sz="2400" dirty="0" err="1" smtClean="0"/>
              <a:t>i</a:t>
            </a:r>
            <a:r>
              <a:rPr lang="en-US" sz="2400" dirty="0" smtClean="0"/>
              <a:t> * K2</a:t>
            </a:r>
          </a:p>
          <a:p>
            <a:pPr marL="457200" indent="-457200">
              <a:buClr>
                <a:schemeClr val="accent4">
                  <a:lumMod val="50000"/>
                </a:schemeClr>
              </a:buClr>
              <a:buSzPct val="90000"/>
              <a:buNone/>
            </a:pPr>
            <a:endParaRPr lang="en-US" sz="2400" dirty="0" smtClean="0"/>
          </a:p>
          <a:p>
            <a:pPr marL="457200" indent="-457200">
              <a:buClr>
                <a:schemeClr val="accent4">
                  <a:lumMod val="50000"/>
                </a:schemeClr>
              </a:buClr>
              <a:buSzPct val="90000"/>
              <a:buNone/>
            </a:pP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5000" y="457200"/>
          <a:ext cx="1645920" cy="1920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22960"/>
                <a:gridCol w="822960"/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Key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IRRN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Adams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Foster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Lambert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Randall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60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West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80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391400" y="685800"/>
          <a:ext cx="1524000" cy="60167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81000"/>
                <a:gridCol w="635000"/>
                <a:gridCol w="508000"/>
              </a:tblGrid>
              <a:tr h="240423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Key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DRRN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Adams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Barnes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Bell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18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Bishop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Camp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Carey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Conner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19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7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Critter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8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Crook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99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9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Dannelly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10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Davis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11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Dinkins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12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Duncan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.</a:t>
                      </a:r>
                      <a:r>
                        <a:rPr lang="en-US" sz="10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. .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</a:t>
                      </a:r>
                      <a:r>
                        <a:rPr lang="en-US" sz="1000" baseline="0" dirty="0" smtClean="0"/>
                        <a:t> . 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</a:t>
                      </a:r>
                      <a:r>
                        <a:rPr lang="en-US" sz="1000" baseline="0" dirty="0" smtClean="0"/>
                        <a:t> . 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18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Faulk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19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Farrow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20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Foster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21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Fuller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98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5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...</a:t>
                      </a:r>
                      <a:endParaRPr lang="en-US" sz="1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...</a:t>
                      </a:r>
                      <a:endParaRPr lang="en-US" sz="1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...</a:t>
                      </a:r>
                      <a:endParaRPr lang="en-US" sz="1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80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West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12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81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/>
                        <a:t>Wilks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...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...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...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98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Young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99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/>
                        <a:t>Zinn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76600" y="3276600"/>
            <a:ext cx="4039888" cy="892552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YIKES!  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Sorting a File takes a long time!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371600"/>
          </a:xfrm>
        </p:spPr>
        <p:txBody>
          <a:bodyPr/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Better Structure when </a:t>
            </a:r>
            <a:b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Additions are Frequent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6858000" cy="3886200"/>
          </a:xfrm>
        </p:spPr>
        <p:txBody>
          <a:bodyPr/>
          <a:lstStyle/>
          <a:p>
            <a:pPr>
              <a:buClr>
                <a:schemeClr val="accent5"/>
              </a:buClr>
            </a:pPr>
            <a:r>
              <a:rPr lang="en-US" dirty="0" smtClean="0"/>
              <a:t>Instead of filling the secondary index, leave room for expansion.</a:t>
            </a:r>
          </a:p>
          <a:p>
            <a:pPr>
              <a:spcBef>
                <a:spcPts val="1800"/>
              </a:spcBef>
              <a:buClr>
                <a:schemeClr val="accent5"/>
              </a:buClr>
            </a:pPr>
            <a:r>
              <a:rPr lang="en-US" dirty="0" smtClean="0"/>
              <a:t>Example</a:t>
            </a:r>
          </a:p>
          <a:p>
            <a:pPr marL="730250" lvl="1" indent="-403225"/>
            <a:r>
              <a:rPr lang="en-US" sz="2400" dirty="0" smtClean="0"/>
              <a:t>between Adams and Foster, put 15 names instead of 20</a:t>
            </a:r>
          </a:p>
          <a:p>
            <a:pPr marL="730250" lvl="1" indent="-403225"/>
            <a:r>
              <a:rPr lang="en-US" sz="2400" dirty="0" smtClean="0"/>
              <a:t>that leaves 5 growth spots before an adjustment is needed</a:t>
            </a:r>
          </a:p>
          <a:p>
            <a:pPr marL="730250" lvl="1" indent="-403225"/>
            <a:r>
              <a:rPr lang="en-US" sz="2400" dirty="0" smtClean="0"/>
              <a:t>when adding "Baker", only need to sort (move) Adams to </a:t>
            </a:r>
            <a:r>
              <a:rPr lang="en-US" sz="2400" dirty="0" smtClean="0"/>
              <a:t>Foster-1</a:t>
            </a:r>
            <a:endParaRPr lang="en-US" sz="2400" dirty="0" smtClean="0"/>
          </a:p>
          <a:p>
            <a:pPr marL="730250" lvl="1" indent="-403225"/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867400" y="335280"/>
          <a:ext cx="1371600" cy="1645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62000"/>
                <a:gridCol w="6096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Key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IRRN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Adams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Foster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20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Lambert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40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Randall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60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West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80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315200" y="152400"/>
          <a:ext cx="1524000" cy="649758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81000"/>
                <a:gridCol w="635000"/>
                <a:gridCol w="508000"/>
              </a:tblGrid>
              <a:tr h="240423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Key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DRRN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Adams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Barnes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Bell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18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Bishop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Camp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Carey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Conner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19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7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Critter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8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Crook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99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9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Dannelly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10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Davis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11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Dinkins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12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Duncan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.</a:t>
                      </a:r>
                      <a:r>
                        <a:rPr lang="en-US" sz="10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. .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</a:t>
                      </a:r>
                      <a:r>
                        <a:rPr lang="en-US" sz="1000" baseline="0" dirty="0" smtClean="0"/>
                        <a:t> . 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</a:t>
                      </a:r>
                      <a:r>
                        <a:rPr lang="en-US" sz="1000" baseline="0" dirty="0" smtClean="0"/>
                        <a:t> . 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15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blank</a:t>
                      </a:r>
                      <a:endParaRPr lang="en-US" sz="10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999</a:t>
                      </a:r>
                      <a:endParaRPr lang="en-US" sz="10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16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blank</a:t>
                      </a:r>
                      <a:endParaRPr lang="en-US" sz="10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999</a:t>
                      </a:r>
                      <a:endParaRPr lang="en-US" sz="10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17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blank</a:t>
                      </a:r>
                      <a:endParaRPr lang="en-US" sz="10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999</a:t>
                      </a:r>
                      <a:endParaRPr lang="en-US" sz="10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18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blank</a:t>
                      </a:r>
                      <a:endParaRPr lang="en-US" sz="10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999</a:t>
                      </a:r>
                      <a:endParaRPr lang="en-US" sz="10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19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blank</a:t>
                      </a:r>
                      <a:endParaRPr lang="en-US" sz="10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999</a:t>
                      </a:r>
                      <a:endParaRPr lang="en-US" sz="10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20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Foster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21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Fuller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98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5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...</a:t>
                      </a:r>
                      <a:endParaRPr lang="en-US" sz="1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...</a:t>
                      </a:r>
                      <a:endParaRPr lang="en-US" sz="1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...</a:t>
                      </a:r>
                      <a:endParaRPr lang="en-US" sz="1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80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West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12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...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...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...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98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blank</a:t>
                      </a:r>
                      <a:endParaRPr lang="en-US" sz="10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999</a:t>
                      </a:r>
                      <a:endParaRPr lang="en-US" sz="10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99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blank</a:t>
                      </a:r>
                      <a:endParaRPr lang="en-US" sz="10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999</a:t>
                      </a:r>
                      <a:endParaRPr lang="en-US" sz="10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Best Size of Index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3886200"/>
          </a:xfrm>
        </p:spPr>
        <p:txBody>
          <a:bodyPr/>
          <a:lstStyle/>
          <a:p>
            <a:r>
              <a:rPr lang="en-US" sz="2800" dirty="0" smtClean="0"/>
              <a:t>Remember:</a:t>
            </a:r>
          </a:p>
          <a:p>
            <a:pPr lvl="1"/>
            <a:r>
              <a:rPr lang="en-US" sz="2400" dirty="0" smtClean="0"/>
              <a:t>Level 1 index stays in memory</a:t>
            </a:r>
          </a:p>
          <a:p>
            <a:pPr lvl="1"/>
            <a:r>
              <a:rPr lang="en-US" sz="2400" dirty="0" smtClean="0"/>
              <a:t>only a portion of Level 2 goes into memory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To minimize search times of those two arrays, optimal size of Index 1 is </a:t>
            </a:r>
            <a:r>
              <a:rPr lang="en-US" sz="2800" dirty="0" err="1" smtClean="0"/>
              <a:t>sqrt</a:t>
            </a:r>
            <a:r>
              <a:rPr lang="en-US" sz="2800" dirty="0" smtClean="0"/>
              <a:t>(N)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Example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Assume N = 100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Size of Level 1 = </a:t>
            </a:r>
            <a:r>
              <a:rPr lang="en-US" sz="2400" dirty="0" err="1" smtClean="0"/>
              <a:t>sqrt</a:t>
            </a:r>
            <a:r>
              <a:rPr lang="en-US" sz="2400" dirty="0" smtClean="0"/>
              <a:t>(100) = 10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each of those level 1 entries points to 10 level 2 entries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so we end up searching two arrays of 10 elements each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343</TotalTime>
  <Words>997</Words>
  <Application>Microsoft Office PowerPoint</Application>
  <PresentationFormat>On-screen Show (4:3)</PresentationFormat>
  <Paragraphs>509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Theme2</vt:lpstr>
      <vt:lpstr>2 Level Indexes</vt:lpstr>
      <vt:lpstr>Where we left off last class</vt:lpstr>
      <vt:lpstr>2 Levels of Indexes</vt:lpstr>
      <vt:lpstr>Slide 4</vt:lpstr>
      <vt:lpstr>Search Algorithm</vt:lpstr>
      <vt:lpstr>Slide 6</vt:lpstr>
      <vt:lpstr>Add Algorithm</vt:lpstr>
      <vt:lpstr>Better Structure when  Additions are Frequent</vt:lpstr>
      <vt:lpstr>Theoretical Best Size of Index 1</vt:lpstr>
      <vt:lpstr>Real Best Size of Index 1</vt:lpstr>
      <vt:lpstr>Next Class 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Layer Indexes</dc:title>
  <dc:creator>Stephen Dannelly</dc:creator>
  <cp:lastModifiedBy>Stephen Dannelly</cp:lastModifiedBy>
  <cp:revision>37</cp:revision>
  <dcterms:created xsi:type="dcterms:W3CDTF">2011-03-30T19:34:18Z</dcterms:created>
  <dcterms:modified xsi:type="dcterms:W3CDTF">2011-03-31T17:56:13Z</dcterms:modified>
</cp:coreProperties>
</file>