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BEE3F5E-24B4-4607-A345-B81636A9353F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084B1-E0C5-4526-892D-5BF615004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0084B1-E0C5-4526-892D-5BF6150041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EE3F5E-24B4-4607-A345-B81636A9353F}" type="datetimeFigureOut">
              <a:rPr lang="en-US" smtClean="0"/>
              <a:pPr/>
              <a:t>3/29/2011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0084B1-E0C5-4526-892D-5BF6150041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EE3F5E-24B4-4607-A345-B81636A9353F}" type="datetimeFigureOut">
              <a:rPr lang="en-US" smtClean="0"/>
              <a:pPr/>
              <a:t>3/29/2011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0084B1-E0C5-4526-892D-5BF6150041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EE3F5E-24B4-4607-A345-B81636A9353F}" type="datetimeFigureOut">
              <a:rPr lang="en-US" smtClean="0"/>
              <a:pPr/>
              <a:t>3/29/2011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0084B1-E0C5-4526-892D-5BF6150041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EE3F5E-24B4-4607-A345-B81636A9353F}" type="datetimeFigureOut">
              <a:rPr lang="en-US" smtClean="0"/>
              <a:pPr/>
              <a:t>3/29/2011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0084B1-E0C5-4526-892D-5BF6150041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EE3F5E-24B4-4607-A345-B81636A9353F}" type="datetimeFigureOut">
              <a:rPr lang="en-US" smtClean="0"/>
              <a:pPr/>
              <a:t>3/29/2011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0084B1-E0C5-4526-892D-5BF6150041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EE3F5E-24B4-4607-A345-B81636A9353F}" type="datetimeFigureOut">
              <a:rPr lang="en-US" smtClean="0"/>
              <a:pPr/>
              <a:t>3/29/2011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0084B1-E0C5-4526-892D-5BF6150041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EE3F5E-24B4-4607-A345-B81636A9353F}" type="datetimeFigureOut">
              <a:rPr lang="en-US" smtClean="0"/>
              <a:pPr/>
              <a:t>3/29/2011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0084B1-E0C5-4526-892D-5BF6150041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EE3F5E-24B4-4607-A345-B81636A9353F}" type="datetimeFigureOut">
              <a:rPr lang="en-US" smtClean="0"/>
              <a:pPr/>
              <a:t>3/29/2011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0084B1-E0C5-4526-892D-5BF6150041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EE3F5E-24B4-4607-A345-B81636A9353F}" type="datetimeFigureOut">
              <a:rPr lang="en-US" smtClean="0"/>
              <a:pPr/>
              <a:t>3/29/2011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0084B1-E0C5-4526-892D-5BF6150041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EE3F5E-24B4-4607-A345-B81636A9353F}" type="datetimeFigureOut">
              <a:rPr lang="en-US" smtClean="0"/>
              <a:pPr/>
              <a:t>3/29/2011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170084B1-E0C5-4526-892D-5BF6150041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8BEE3F5E-24B4-4607-A345-B81636A9353F}" type="datetimeFigureOut">
              <a:rPr lang="en-US" smtClean="0"/>
              <a:pPr/>
              <a:t>3/29/2011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Indexed Files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sz="3200" dirty="0" smtClean="0">
                <a:solidFill>
                  <a:schemeClr val="accent6"/>
                </a:solidFill>
              </a:rPr>
              <a:t>Part </a:t>
            </a:r>
            <a:r>
              <a:rPr lang="en-US" sz="3200" dirty="0" smtClean="0">
                <a:solidFill>
                  <a:schemeClr val="accent6"/>
                </a:solidFill>
              </a:rPr>
              <a:t>One </a:t>
            </a:r>
            <a:r>
              <a:rPr lang="en-US" sz="3200" dirty="0" smtClean="0">
                <a:solidFill>
                  <a:schemeClr val="accent6"/>
                </a:solidFill>
              </a:rPr>
              <a:t>- Simple </a:t>
            </a:r>
            <a:r>
              <a:rPr lang="en-US" sz="3200" dirty="0" smtClean="0">
                <a:solidFill>
                  <a:schemeClr val="accent6"/>
                </a:solidFill>
              </a:rPr>
              <a:t>Indexes</a:t>
            </a:r>
          </a:p>
          <a:p>
            <a:pPr algn="r"/>
            <a:endParaRPr lang="en-US" sz="1400" dirty="0" smtClean="0">
              <a:solidFill>
                <a:schemeClr val="accent6"/>
              </a:solidFill>
            </a:endParaRPr>
          </a:p>
          <a:p>
            <a:pPr algn="r"/>
            <a:endParaRPr lang="en-US" sz="1400" dirty="0" smtClean="0">
              <a:solidFill>
                <a:schemeClr val="accent6"/>
              </a:solidFill>
            </a:endParaRPr>
          </a:p>
          <a:p>
            <a:pPr algn="r"/>
            <a:endParaRPr lang="en-US" sz="1400" dirty="0" smtClean="0">
              <a:solidFill>
                <a:schemeClr val="accent6"/>
              </a:solidFill>
            </a:endParaRPr>
          </a:p>
          <a:p>
            <a:pPr algn="r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All of this material is stolen from Dr. Foster's CSCI325 Course Notes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Limitations?</a:t>
            </a:r>
            <a:endParaRPr lang="en-U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5">
                  <a:lumMod val="75000"/>
                </a:schemeClr>
              </a:buClr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Adding Records</a:t>
            </a:r>
          </a:p>
          <a:p>
            <a:pPr>
              <a:buClr>
                <a:schemeClr val="accent5">
                  <a:lumMod val="75000"/>
                </a:schemeClr>
              </a:buClr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Deleting Records</a:t>
            </a:r>
          </a:p>
          <a:p>
            <a:pPr>
              <a:buClr>
                <a:schemeClr val="accent5">
                  <a:lumMod val="75000"/>
                </a:schemeClr>
              </a:buClr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Searching for Records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Class:  Two Layer Index</a:t>
            </a:r>
            <a:endParaRPr lang="en-US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324600" y="1066800"/>
          <a:ext cx="146304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"/>
                <a:gridCol w="731520"/>
              </a:tblGrid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Key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RRN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Eraser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Folders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Notebook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0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Paper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Pen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486400" y="2438400"/>
          <a:ext cx="3429000" cy="1005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57250"/>
                <a:gridCol w="1200150"/>
                <a:gridCol w="633046"/>
                <a:gridCol w="738554"/>
              </a:tblGrid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Product</a:t>
                      </a:r>
                      <a:r>
                        <a:rPr lang="en-US" sz="1050" baseline="0" dirty="0" smtClean="0"/>
                        <a:t> ID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Description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Qty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Price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37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Notebook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25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1.13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24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Pen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56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19.99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98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Paper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45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1.59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02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Folder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28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1.19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17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Eraser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46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2.39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Non-Indexed</a:t>
            </a:r>
            <a:r>
              <a:rPr 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Relative Files</a:t>
            </a:r>
            <a:endParaRPr lang="en-US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3886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chemeClr val="accent5"/>
                </a:solidFill>
              </a:rPr>
              <a:t>Usage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/>
              <a:t>direct file manipulation is required </a:t>
            </a:r>
            <a:r>
              <a:rPr lang="en-US" sz="2000" dirty="0" smtClean="0"/>
              <a:t>when data will not fit into memory</a:t>
            </a:r>
          </a:p>
          <a:p>
            <a:pPr>
              <a:spcBef>
                <a:spcPts val="1200"/>
              </a:spcBef>
            </a:pPr>
            <a:r>
              <a:rPr lang="en-US" sz="2800" b="1" dirty="0" smtClean="0">
                <a:solidFill>
                  <a:schemeClr val="accent5"/>
                </a:solidFill>
              </a:rPr>
              <a:t>Minor Problems</a:t>
            </a:r>
            <a:r>
              <a:rPr lang="en-US" sz="2800" dirty="0" smtClean="0"/>
              <a:t>: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/>
              <a:t>binary </a:t>
            </a:r>
            <a:r>
              <a:rPr lang="en-US" sz="2000" u="sng" dirty="0" smtClean="0"/>
              <a:t>searching</a:t>
            </a:r>
            <a:r>
              <a:rPr lang="en-US" sz="2000" dirty="0" smtClean="0"/>
              <a:t> a file is a bit more difficult than binary searching an array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u="sng" dirty="0" smtClean="0"/>
              <a:t>sorting</a:t>
            </a:r>
            <a:r>
              <a:rPr lang="en-US" sz="2000" dirty="0" smtClean="0"/>
              <a:t> </a:t>
            </a:r>
            <a:r>
              <a:rPr lang="en-US" sz="2000" dirty="0" smtClean="0"/>
              <a:t>a big file is difficult and slow</a:t>
            </a:r>
            <a:endParaRPr lang="en-US" sz="2000" dirty="0" smtClean="0"/>
          </a:p>
          <a:p>
            <a:pPr>
              <a:spcBef>
                <a:spcPts val="1200"/>
              </a:spcBef>
            </a:pPr>
            <a:r>
              <a:rPr lang="en-US" sz="2800" b="1" dirty="0" smtClean="0">
                <a:solidFill>
                  <a:schemeClr val="accent5"/>
                </a:solidFill>
              </a:rPr>
              <a:t>Major Problems</a:t>
            </a:r>
            <a:r>
              <a:rPr lang="en-US" sz="2800" dirty="0" smtClean="0"/>
              <a:t>: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b="1" u="wavyHeavy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  <a:r>
              <a:rPr lang="en-US" sz="2000" dirty="0" smtClean="0"/>
              <a:t> - disk operations take a long time!!!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u="sng" dirty="0" smtClean="0"/>
              <a:t>Deleting</a:t>
            </a:r>
            <a:r>
              <a:rPr lang="en-US" sz="2000" dirty="0" smtClean="0"/>
              <a:t> a record from the middle of a file is more difficult than deleted an element from the middle of an array.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u="sng" dirty="0" smtClean="0"/>
              <a:t>Adding</a:t>
            </a:r>
            <a:r>
              <a:rPr lang="en-US" sz="2000" dirty="0" smtClean="0"/>
              <a:t> must be done at end-of-file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Indexed Files</a:t>
            </a:r>
            <a:endParaRPr lang="en-US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r>
              <a:rPr lang="en-US" sz="2800" dirty="0" smtClean="0"/>
              <a:t>An </a:t>
            </a:r>
            <a:r>
              <a:rPr lang="en-US" sz="2800" b="1" dirty="0" smtClean="0">
                <a:solidFill>
                  <a:schemeClr val="accent6"/>
                </a:solidFill>
              </a:rPr>
              <a:t>Indexed File</a:t>
            </a:r>
            <a:r>
              <a:rPr lang="en-US" sz="2800" dirty="0" smtClean="0"/>
              <a:t> </a:t>
            </a:r>
            <a:r>
              <a:rPr lang="en-US" sz="2800" dirty="0" smtClean="0"/>
              <a:t>is actually two separate, but related, binary files:</a:t>
            </a:r>
          </a:p>
          <a:p>
            <a:pPr marL="857250" lvl="1" indent="-400050">
              <a:spcBef>
                <a:spcPts val="600"/>
              </a:spcBef>
            </a:pPr>
            <a:r>
              <a:rPr lang="en-US" sz="2400" dirty="0"/>
              <a:t>t</a:t>
            </a:r>
            <a:r>
              <a:rPr lang="en-US" sz="2400" dirty="0" smtClean="0"/>
              <a:t>he Index File</a:t>
            </a:r>
          </a:p>
          <a:p>
            <a:pPr marL="857250" lvl="1" indent="-400050">
              <a:spcBef>
                <a:spcPts val="600"/>
              </a:spcBef>
            </a:pPr>
            <a:r>
              <a:rPr lang="en-US" sz="2400" dirty="0" smtClean="0"/>
              <a:t>the Data File</a:t>
            </a:r>
          </a:p>
          <a:p>
            <a:pPr>
              <a:spcBef>
                <a:spcPts val="1800"/>
              </a:spcBef>
            </a:pPr>
            <a:r>
              <a:rPr lang="en-US" sz="2800" b="1" dirty="0" smtClean="0">
                <a:solidFill>
                  <a:schemeClr val="accent6"/>
                </a:solidFill>
              </a:rPr>
              <a:t>Index File </a:t>
            </a:r>
            <a:r>
              <a:rPr lang="en-US" sz="2800" dirty="0" smtClean="0"/>
              <a:t>contains information on how to find specific records in the data file.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Our primary objective is 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</a:t>
            </a:r>
            <a:r>
              <a:rPr lang="en-US" sz="2800" dirty="0" smtClean="0"/>
              <a:t> searching.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adding records gets easier too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905000"/>
          <a:ext cx="2438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RRN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Eraser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Folders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Notebook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Paper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81400" y="1905000"/>
          <a:ext cx="4953000" cy="2225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38250"/>
                <a:gridCol w="1733550"/>
                <a:gridCol w="9144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Product</a:t>
                      </a:r>
                      <a:r>
                        <a:rPr lang="en-US" sz="1600" baseline="0" dirty="0" smtClean="0"/>
                        <a:t> ID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Qty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Price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Notebook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Pen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Paper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Folder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Eraser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2.39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9200" y="4648200"/>
            <a:ext cx="683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a simple indexed file.  The index to data relationship is 1:1.</a:t>
            </a:r>
            <a:endParaRPr lang="en-US" dirty="0"/>
          </a:p>
        </p:txBody>
      </p:sp>
      <p:sp>
        <p:nvSpPr>
          <p:cNvPr id="8" name="16-Point Star 7"/>
          <p:cNvSpPr/>
          <p:nvPr/>
        </p:nvSpPr>
        <p:spPr bwMode="auto">
          <a:xfrm>
            <a:off x="1981200" y="4953000"/>
            <a:ext cx="4876800" cy="1676400"/>
          </a:xfrm>
          <a:prstGeom prst="star16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Can we do this with just one file?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 File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field</a:t>
            </a:r>
          </a:p>
          <a:p>
            <a:pPr lvl="1"/>
            <a:r>
              <a:rPr lang="en-US" sz="2400" dirty="0" smtClean="0"/>
              <a:t>uses a unique </a:t>
            </a:r>
            <a:r>
              <a:rPr lang="en-US" sz="2400" dirty="0" smtClean="0"/>
              <a:t>identifier</a:t>
            </a:r>
          </a:p>
          <a:p>
            <a:pPr lvl="2"/>
            <a:r>
              <a:rPr lang="en-US" sz="2000" dirty="0" smtClean="0"/>
              <a:t>same idea as in databases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arranged for </a:t>
            </a:r>
            <a:r>
              <a:rPr lang="en-US" sz="2800" b="1" dirty="0" smtClean="0">
                <a:solidFill>
                  <a:schemeClr val="accent6"/>
                </a:solidFill>
              </a:rPr>
              <a:t>fast searching </a:t>
            </a:r>
            <a:endParaRPr lang="en-US" sz="2800" b="1" dirty="0" smtClean="0">
              <a:solidFill>
                <a:schemeClr val="accent6"/>
              </a:solidFill>
            </a:endParaRPr>
          </a:p>
          <a:p>
            <a:pPr lvl="1"/>
            <a:r>
              <a:rPr lang="en-US" sz="2400" dirty="0" smtClean="0"/>
              <a:t>e.g., sorted by Key for binary searching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Notice that the Index File is much smaller than the Data File.  The Index file must fit into memory.</a:t>
            </a:r>
            <a:endParaRPr lang="en-US" sz="2800" dirty="0"/>
          </a:p>
        </p:txBody>
      </p:sp>
      <p:sp>
        <p:nvSpPr>
          <p:cNvPr id="4" name="Cloud Callout 3"/>
          <p:cNvSpPr/>
          <p:nvPr/>
        </p:nvSpPr>
        <p:spPr bwMode="auto">
          <a:xfrm rot="1166642">
            <a:off x="5334000" y="2057400"/>
            <a:ext cx="3810000" cy="990600"/>
          </a:xfrm>
          <a:prstGeom prst="cloudCallout">
            <a:avLst>
              <a:gd name="adj1" fmla="val 3564"/>
              <a:gd name="adj2" fmla="val 200777"/>
            </a:avLst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What if the Index will </a:t>
            </a:r>
            <a:r>
              <a:rPr kumimoji="0" lang="en-US" sz="18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not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fit into memory?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391400" y="152400"/>
          <a:ext cx="16002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25400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Key</a:t>
                      </a:r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RRN</a:t>
                      </a:r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Eraser</a:t>
                      </a:r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Folders</a:t>
                      </a:r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Notebook</a:t>
                      </a:r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0</a:t>
                      </a:r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Paper</a:t>
                      </a:r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Pen</a:t>
                      </a:r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Retrieval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120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en-US" sz="2800" dirty="0" smtClean="0"/>
              <a:t>Read the Index into an array in memory</a:t>
            </a:r>
          </a:p>
          <a:p>
            <a:pPr marL="514350" indent="-514350">
              <a:spcBef>
                <a:spcPts val="120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en-US" sz="2800" dirty="0" smtClean="0"/>
              <a:t>Search the array for the Key</a:t>
            </a:r>
          </a:p>
          <a:p>
            <a:pPr marL="514350" indent="-514350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800" dirty="0" smtClean="0"/>
              <a:t>File Position = array[index].RRN * </a:t>
            </a:r>
            <a:r>
              <a:rPr lang="en-US" sz="2800" dirty="0" err="1" smtClean="0"/>
              <a:t>sizeof</a:t>
            </a:r>
            <a:r>
              <a:rPr lang="en-US" sz="2800" dirty="0" smtClean="0"/>
              <a:t>(data record)</a:t>
            </a:r>
          </a:p>
          <a:p>
            <a:pPr marL="514350" indent="-514350">
              <a:spcBef>
                <a:spcPts val="1200"/>
              </a:spcBef>
              <a:buClr>
                <a:schemeClr val="accent3"/>
              </a:buClr>
              <a:buFont typeface="+mj-lt"/>
              <a:buAutoNum type="arabicPeriod"/>
            </a:pPr>
            <a:r>
              <a:rPr lang="en-US" sz="2800" dirty="0" err="1" smtClean="0"/>
              <a:t>SeekG</a:t>
            </a:r>
            <a:r>
              <a:rPr lang="en-US" sz="2800" dirty="0" smtClean="0"/>
              <a:t> (</a:t>
            </a:r>
            <a:r>
              <a:rPr lang="en-US" sz="2800" dirty="0" err="1" smtClean="0"/>
              <a:t>datafile</a:t>
            </a:r>
            <a:r>
              <a:rPr lang="en-US" sz="2800" dirty="0" smtClean="0"/>
              <a:t>, File Position)</a:t>
            </a:r>
          </a:p>
          <a:p>
            <a:pPr marL="514350" indent="-514350">
              <a:spcBef>
                <a:spcPts val="1200"/>
              </a:spcBef>
              <a:buClr>
                <a:schemeClr val="accent3"/>
              </a:buClr>
              <a:buFont typeface="+mj-lt"/>
              <a:buAutoNum type="arabicPeriod"/>
            </a:pPr>
            <a:r>
              <a:rPr lang="en-US" sz="2800" dirty="0" smtClean="0"/>
              <a:t>Read record from </a:t>
            </a:r>
            <a:r>
              <a:rPr lang="en-US" sz="2800" dirty="0" err="1" smtClean="0"/>
              <a:t>datafile</a:t>
            </a:r>
            <a:endParaRPr lang="en-US" sz="2800" dirty="0"/>
          </a:p>
        </p:txBody>
      </p:sp>
      <p:sp>
        <p:nvSpPr>
          <p:cNvPr id="4" name="Cloud Callout 3"/>
          <p:cNvSpPr/>
          <p:nvPr/>
        </p:nvSpPr>
        <p:spPr bwMode="auto">
          <a:xfrm>
            <a:off x="5715000" y="990600"/>
            <a:ext cx="3200400" cy="762000"/>
          </a:xfrm>
          <a:prstGeom prst="cloudCallout">
            <a:avLst>
              <a:gd name="adj1" fmla="val -127678"/>
              <a:gd name="adj2" fmla="val 9125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850900" dist="50800" dir="5400000" algn="ctr" rotWithShape="0">
              <a:srgbClr val="000000">
                <a:alpha val="43137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Arial" charset="0"/>
              </a:rPr>
              <a:t>Does step one need to happen for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Arial" charset="0"/>
              </a:rPr>
              <a:t> every search?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5" name="Cloud Callout 4"/>
          <p:cNvSpPr/>
          <p:nvPr/>
        </p:nvSpPr>
        <p:spPr bwMode="auto">
          <a:xfrm>
            <a:off x="5943600" y="2514600"/>
            <a:ext cx="3200400" cy="762000"/>
          </a:xfrm>
          <a:prstGeom prst="cloudCallout">
            <a:avLst>
              <a:gd name="adj1" fmla="val -63095"/>
              <a:gd name="adj2" fmla="val -3750"/>
            </a:avLst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850900" dist="50800" dir="5400000" algn="ctr" rotWithShape="0">
              <a:srgbClr val="000000">
                <a:alpha val="43137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Best Search algorithm?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629400" y="3810000"/>
          <a:ext cx="146304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"/>
                <a:gridCol w="731520"/>
              </a:tblGrid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Key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RRN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Eraser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Folders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Notebook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0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Paper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Pen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562600" y="5029200"/>
          <a:ext cx="3429000" cy="1005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57250"/>
                <a:gridCol w="1200150"/>
                <a:gridCol w="633046"/>
                <a:gridCol w="738554"/>
              </a:tblGrid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Product</a:t>
                      </a:r>
                      <a:r>
                        <a:rPr lang="en-US" sz="1050" baseline="0" dirty="0" smtClean="0"/>
                        <a:t> ID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Description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Qty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Price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37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Notebook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25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1.13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24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Pen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56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19.99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98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Paper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45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1.59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02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Folder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28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1.19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17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Eraser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46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2.39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Record</a:t>
            </a:r>
            <a:endParaRPr lang="en-US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1800"/>
              </a:spcBef>
              <a:buClr>
                <a:schemeClr val="tx2"/>
              </a:buClr>
              <a:buSzPct val="90000"/>
              <a:buFont typeface="+mj-lt"/>
              <a:buAutoNum type="arabicPeriod"/>
            </a:pPr>
            <a:r>
              <a:rPr lang="en-US" sz="2800" dirty="0" smtClean="0"/>
              <a:t>write new record to end of data file</a:t>
            </a:r>
          </a:p>
          <a:p>
            <a:pPr marL="514350" indent="-514350">
              <a:spcBef>
                <a:spcPts val="1800"/>
              </a:spcBef>
              <a:buClr>
                <a:schemeClr val="tx2"/>
              </a:buClr>
              <a:buSzPct val="90000"/>
              <a:buFont typeface="+mj-lt"/>
              <a:buAutoNum type="arabicPeriod"/>
            </a:pPr>
            <a:r>
              <a:rPr lang="en-US" sz="2800" dirty="0" smtClean="0"/>
              <a:t>add </a:t>
            </a:r>
            <a:r>
              <a:rPr lang="en-US" sz="2800" dirty="0" smtClean="0"/>
              <a:t>Key and RRN to </a:t>
            </a:r>
            <a:r>
              <a:rPr lang="en-US" sz="2800" dirty="0" smtClean="0"/>
              <a:t>end of index array</a:t>
            </a:r>
          </a:p>
          <a:p>
            <a:pPr marL="514350" indent="-514350">
              <a:spcBef>
                <a:spcPts val="1800"/>
              </a:spcBef>
              <a:buClr>
                <a:schemeClr val="tx2"/>
              </a:buClr>
              <a:buSzPct val="90000"/>
              <a:buFont typeface="+mj-lt"/>
              <a:buAutoNum type="arabicPeriod"/>
            </a:pPr>
            <a:r>
              <a:rPr lang="en-US" sz="2800" dirty="0" smtClean="0"/>
              <a:t>sort the index array</a:t>
            </a:r>
          </a:p>
          <a:p>
            <a:pPr marL="514350" indent="-514350">
              <a:spcBef>
                <a:spcPts val="1800"/>
              </a:spcBef>
              <a:buClr>
                <a:schemeClr val="tx2"/>
              </a:buClr>
              <a:buSzPct val="90000"/>
              <a:buFont typeface="+mj-lt"/>
              <a:buAutoNum type="arabicPeriod"/>
            </a:pPr>
            <a:r>
              <a:rPr lang="en-US" sz="2800" dirty="0" smtClean="0"/>
              <a:t>write index array to index file</a:t>
            </a:r>
            <a:endParaRPr lang="en-US" sz="2800" dirty="0"/>
          </a:p>
        </p:txBody>
      </p:sp>
      <p:sp>
        <p:nvSpPr>
          <p:cNvPr id="4" name="Cloud Callout 3"/>
          <p:cNvSpPr/>
          <p:nvPr/>
        </p:nvSpPr>
        <p:spPr bwMode="auto">
          <a:xfrm>
            <a:off x="1066800" y="4876800"/>
            <a:ext cx="4191000" cy="762000"/>
          </a:xfrm>
          <a:prstGeom prst="cloudCallout">
            <a:avLst>
              <a:gd name="adj1" fmla="val -34442"/>
              <a:gd name="adj2" fmla="val -106250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850900" dist="50800" dir="5400000" algn="ctr" rotWithShape="0">
              <a:srgbClr val="000000">
                <a:alpha val="43137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Arial" charset="0"/>
              </a:rPr>
              <a:t>Does step 4 need to happen for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Arial" charset="0"/>
              </a:rPr>
              <a:t> every Add?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5" name="Cloud Callout 4"/>
          <p:cNvSpPr/>
          <p:nvPr/>
        </p:nvSpPr>
        <p:spPr bwMode="auto">
          <a:xfrm>
            <a:off x="4953000" y="3276600"/>
            <a:ext cx="4191000" cy="762000"/>
          </a:xfrm>
          <a:prstGeom prst="cloudCallout">
            <a:avLst>
              <a:gd name="adj1" fmla="val -79215"/>
              <a:gd name="adj2" fmla="val -75000"/>
            </a:avLst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850900" dist="50800" dir="5400000" algn="ctr" rotWithShape="0">
              <a:schemeClr val="accent2">
                <a:lumMod val="50000"/>
                <a:alpha val="43000"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charset="0"/>
              </a:rPr>
              <a:t>How do you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charset="0"/>
              </a:rPr>
              <a:t> know the RRN of the New Record?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70960" y="594360"/>
          <a:ext cx="146304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"/>
                <a:gridCol w="731520"/>
              </a:tblGrid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Key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RRN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Eraser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Folders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Notebook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0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Paper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Pen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562600" y="594360"/>
          <a:ext cx="3429000" cy="1005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57250"/>
                <a:gridCol w="1200150"/>
                <a:gridCol w="633046"/>
                <a:gridCol w="738554"/>
              </a:tblGrid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Product</a:t>
                      </a:r>
                      <a:r>
                        <a:rPr lang="en-US" sz="1050" baseline="0" dirty="0" smtClean="0"/>
                        <a:t> ID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Description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Qty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Price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37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Notebook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25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1.13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24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Pen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56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19.99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98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Paper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45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1.59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02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Folder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28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1.19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17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Eraser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46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2.39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 Record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686800" cy="3886200"/>
          </a:xfrm>
        </p:spPr>
        <p:txBody>
          <a:bodyPr/>
          <a:lstStyle/>
          <a:p>
            <a:pPr marL="514350" indent="-514350">
              <a:spcBef>
                <a:spcPts val="1200"/>
              </a:spcBef>
              <a:buClr>
                <a:srgbClr val="C00000"/>
              </a:buClr>
              <a:buSzPct val="90000"/>
              <a:buFont typeface="+mj-lt"/>
              <a:buAutoNum type="arabicPeriod"/>
            </a:pPr>
            <a:r>
              <a:rPr lang="en-US" sz="2800" dirty="0" smtClean="0"/>
              <a:t>Locate the appropriate key in the index array</a:t>
            </a:r>
          </a:p>
          <a:p>
            <a:pPr marL="514350" indent="-514350">
              <a:spcBef>
                <a:spcPts val="1200"/>
              </a:spcBef>
              <a:buClr>
                <a:srgbClr val="C00000"/>
              </a:buClr>
              <a:buSzPct val="90000"/>
              <a:buFont typeface="+mj-lt"/>
              <a:buAutoNum type="arabicPeriod"/>
            </a:pPr>
            <a:r>
              <a:rPr lang="en-US" sz="2800" dirty="0" smtClean="0"/>
              <a:t>move all subsequent array elements up one space</a:t>
            </a:r>
          </a:p>
          <a:p>
            <a:pPr marL="514350" indent="-514350">
              <a:spcBef>
                <a:spcPts val="1200"/>
              </a:spcBef>
              <a:buClr>
                <a:srgbClr val="C00000"/>
              </a:buClr>
              <a:buSzPct val="90000"/>
              <a:buFont typeface="+mj-lt"/>
              <a:buAutoNum type="arabicPeriod"/>
            </a:pPr>
            <a:r>
              <a:rPr lang="en-US" sz="2800" dirty="0" smtClean="0"/>
              <a:t>Mark record in Data File for deletion</a:t>
            </a:r>
          </a:p>
          <a:p>
            <a:pPr marL="514350" indent="-514350">
              <a:spcBef>
                <a:spcPts val="1200"/>
              </a:spcBef>
              <a:buClr>
                <a:srgbClr val="C00000"/>
              </a:buClr>
              <a:buSzPct val="90000"/>
              <a:buFont typeface="+mj-lt"/>
              <a:buAutoNum type="arabicPeriod"/>
            </a:pPr>
            <a:r>
              <a:rPr lang="en-US" sz="2800" dirty="0" smtClean="0"/>
              <a:t>Clean up the Data File</a:t>
            </a:r>
          </a:p>
          <a:p>
            <a:pPr marL="914400" lvl="1" indent="-514350">
              <a:spcBef>
                <a:spcPts val="600"/>
              </a:spcBef>
              <a:buClr>
                <a:srgbClr val="C00000"/>
              </a:buClr>
              <a:buSzPct val="90000"/>
              <a:buFont typeface="+mj-lt"/>
              <a:buAutoNum type="alphaLcParenR"/>
            </a:pPr>
            <a:r>
              <a:rPr lang="en-US" sz="2400" dirty="0" smtClean="0"/>
              <a:t>create a new file with only non-deleted records</a:t>
            </a:r>
          </a:p>
          <a:p>
            <a:pPr marL="914400" lvl="1" indent="-514350">
              <a:spcBef>
                <a:spcPts val="600"/>
              </a:spcBef>
              <a:buClr>
                <a:srgbClr val="C00000"/>
              </a:buClr>
              <a:buSzPct val="90000"/>
              <a:buFont typeface="+mj-lt"/>
              <a:buAutoNum type="alphaLcParenR"/>
            </a:pPr>
            <a:r>
              <a:rPr lang="en-US" sz="2400" dirty="0" smtClean="0"/>
              <a:t>adjust RRNs in the Index Array</a:t>
            </a:r>
          </a:p>
          <a:p>
            <a:pPr marL="514350" indent="-514350">
              <a:spcBef>
                <a:spcPts val="1200"/>
              </a:spcBef>
              <a:buClr>
                <a:srgbClr val="C00000"/>
              </a:buClr>
              <a:buSzPct val="90000"/>
              <a:buFont typeface="+mj-lt"/>
              <a:buAutoNum type="arabicPeriod"/>
            </a:pPr>
            <a:r>
              <a:rPr lang="en-US" sz="2800" dirty="0" smtClean="0"/>
              <a:t>Write new index array into the Index File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562600" y="0"/>
          <a:ext cx="146304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"/>
                <a:gridCol w="731520"/>
              </a:tblGrid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Key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RRN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Eraser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Folders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Notebook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0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Paper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Pen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562600" y="1143000"/>
          <a:ext cx="3429000" cy="1005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57250"/>
                <a:gridCol w="1200150"/>
                <a:gridCol w="633046"/>
                <a:gridCol w="738554"/>
              </a:tblGrid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Product</a:t>
                      </a:r>
                      <a:r>
                        <a:rPr lang="en-US" sz="1050" baseline="0" dirty="0" smtClean="0"/>
                        <a:t> ID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Description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Qty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Price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37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Notebook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25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1.13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24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Pen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56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19.99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98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Paper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45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1.59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02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Folder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28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1.19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17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Eraser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46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2.39</a:t>
                      </a:r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ight Brace 5"/>
          <p:cNvSpPr/>
          <p:nvPr/>
        </p:nvSpPr>
        <p:spPr bwMode="auto">
          <a:xfrm>
            <a:off x="7010400" y="4191000"/>
            <a:ext cx="914400" cy="2057400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48600" y="4953000"/>
            <a:ext cx="1208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When?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 - </a:t>
            </a:r>
            <a:r>
              <a:rPr lang="en-US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Indexed v. Non-Indexed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Space</a:t>
            </a:r>
          </a:p>
          <a:p>
            <a:pPr marL="857250" lvl="1" indent="-400050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indexed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files use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a big chunk of main memory for the index array</a:t>
            </a:r>
          </a:p>
          <a:p>
            <a:pPr marL="857250" lvl="1" indent="-400050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one more (small) file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Time</a:t>
            </a:r>
          </a:p>
          <a:p>
            <a:pPr marL="857250" lvl="1" indent="-400050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searching an array in memory is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much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faster than searching a file</a:t>
            </a:r>
          </a:p>
          <a:p>
            <a:pPr lvl="2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it is not the comparisons, it is the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disk operations</a:t>
            </a:r>
          </a:p>
          <a:p>
            <a:pPr marL="857250" lvl="1" indent="-400050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Deletion is time consuming, but it is a rare operation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2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171</TotalTime>
  <Words>660</Words>
  <Application>Microsoft Office PowerPoint</Application>
  <PresentationFormat>On-screen Show (4:3)</PresentationFormat>
  <Paragraphs>264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Theme2</vt:lpstr>
      <vt:lpstr>Indexed Files</vt:lpstr>
      <vt:lpstr>Non-Indexed Relative Files</vt:lpstr>
      <vt:lpstr>Indexed Files</vt:lpstr>
      <vt:lpstr>Example</vt:lpstr>
      <vt:lpstr>Index File</vt:lpstr>
      <vt:lpstr>Retrieval Algorithm</vt:lpstr>
      <vt:lpstr>Add Record</vt:lpstr>
      <vt:lpstr>Delete Record</vt:lpstr>
      <vt:lpstr>Analysis - Indexed v. Non-Indexed</vt:lpstr>
      <vt:lpstr>Limitations?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Indexed Files</dc:title>
  <dc:creator>Stephen Dannelly</dc:creator>
  <cp:lastModifiedBy>Stephen Dannelly</cp:lastModifiedBy>
  <cp:revision>17</cp:revision>
  <dcterms:created xsi:type="dcterms:W3CDTF">2011-03-28T15:03:35Z</dcterms:created>
  <dcterms:modified xsi:type="dcterms:W3CDTF">2011-03-29T15:17:05Z</dcterms:modified>
</cp:coreProperties>
</file>