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66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8" r:id="rId13"/>
    <p:sldId id="279" r:id="rId14"/>
    <p:sldId id="280" r:id="rId15"/>
    <p:sldId id="281" r:id="rId16"/>
    <p:sldId id="282" r:id="rId17"/>
    <p:sldId id="277" r:id="rId18"/>
    <p:sldId id="28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90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5718C-A19C-4E1A-B6BA-AAC3F6F6D945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FD9D5-2261-49EA-B712-E2E3E2F339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D2B25-3D26-4A66-B24C-4C1085E7D458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C94B18-29FD-4B7E-8314-335366D0C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FD2B25-3D26-4A66-B24C-4C1085E7D458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B18-29FD-4B7E-8314-335366D0C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FD2B25-3D26-4A66-B24C-4C1085E7D458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B18-29FD-4B7E-8314-335366D0C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FD2B25-3D26-4A66-B24C-4C1085E7D458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B18-29FD-4B7E-8314-335366D0C0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FD2B25-3D26-4A66-B24C-4C1085E7D458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B18-29FD-4B7E-8314-335366D0C0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FD2B25-3D26-4A66-B24C-4C1085E7D458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B18-29FD-4B7E-8314-335366D0C0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FD2B25-3D26-4A66-B24C-4C1085E7D458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B18-29FD-4B7E-8314-335366D0C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FD2B25-3D26-4A66-B24C-4C1085E7D458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B18-29FD-4B7E-8314-335366D0C0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FD2B25-3D26-4A66-B24C-4C1085E7D458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B18-29FD-4B7E-8314-335366D0C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3FD2B25-3D26-4A66-B24C-4C1085E7D458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C94B18-29FD-4B7E-8314-335366D0C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FD2B25-3D26-4A66-B24C-4C1085E7D458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C94B18-29FD-4B7E-8314-335366D0C0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FD2B25-3D26-4A66-B24C-4C1085E7D458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C94B18-29FD-4B7E-8314-335366D0C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295399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</a:rPr>
              <a:t>More Hashing</a:t>
            </a:r>
            <a:endParaRPr lang="en-US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7772400" cy="1199704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Hashing Part Two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Better Collision Resolution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06745" y="6096000"/>
            <a:ext cx="4810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Small parts of this material stolen from</a:t>
            </a:r>
          </a:p>
          <a:p>
            <a:pPr algn="r"/>
            <a:r>
              <a:rPr lang="en-US" sz="1400" dirty="0" smtClean="0"/>
              <a:t>"File Organization and Access" by </a:t>
            </a:r>
            <a:r>
              <a:rPr lang="en-US" sz="1400" dirty="0" err="1" smtClean="0"/>
              <a:t>Austing</a:t>
            </a:r>
            <a:r>
              <a:rPr lang="en-US" sz="1400" dirty="0" smtClean="0"/>
              <a:t> and Cassel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/>
          <a:lstStyle/>
          <a:p>
            <a:pPr>
              <a:buSzPct val="100000"/>
            </a:pPr>
            <a:r>
              <a:rPr lang="en-US" dirty="0" smtClean="0"/>
              <a:t>use </a:t>
            </a:r>
            <a:r>
              <a:rPr lang="en-US" dirty="0" err="1" smtClean="0"/>
              <a:t>avg</a:t>
            </a:r>
            <a:r>
              <a:rPr lang="en-US" dirty="0" smtClean="0"/>
              <a:t> collisions and </a:t>
            </a:r>
            <a:r>
              <a:rPr lang="en-US" dirty="0" err="1" smtClean="0"/>
              <a:t>stddev</a:t>
            </a:r>
            <a:r>
              <a:rPr lang="en-US" dirty="0" smtClean="0"/>
              <a:t>?</a:t>
            </a:r>
          </a:p>
          <a:p>
            <a:r>
              <a:rPr lang="en-US" dirty="0" smtClean="0"/>
              <a:t>if 1000 records and 200 addresses</a:t>
            </a:r>
          </a:p>
          <a:p>
            <a:pPr lvl="1"/>
            <a:r>
              <a:rPr lang="en-US" dirty="0" smtClean="0"/>
              <a:t>then </a:t>
            </a:r>
            <a:r>
              <a:rPr lang="en-US" dirty="0" err="1" smtClean="0"/>
              <a:t>avg</a:t>
            </a:r>
            <a:r>
              <a:rPr lang="en-US" dirty="0" smtClean="0"/>
              <a:t> is 5.0</a:t>
            </a:r>
          </a:p>
          <a:p>
            <a:pPr lvl="1"/>
            <a:r>
              <a:rPr lang="en-US" dirty="0" smtClean="0"/>
              <a:t>but </a:t>
            </a:r>
            <a:r>
              <a:rPr lang="en-US" dirty="0" err="1" smtClean="0"/>
              <a:t>stddev</a:t>
            </a:r>
            <a:r>
              <a:rPr lang="en-US" dirty="0" smtClean="0"/>
              <a:t> might be 1.0</a:t>
            </a:r>
          </a:p>
          <a:p>
            <a:endParaRPr lang="en-US" dirty="0" smtClean="0"/>
          </a:p>
          <a:p>
            <a:pPr>
              <a:buSzPct val="100000"/>
            </a:pPr>
            <a:r>
              <a:rPr lang="en-US" dirty="0" smtClean="0"/>
              <a:t>start by determining how many records can fit in one or more disk clusters</a:t>
            </a:r>
          </a:p>
          <a:p>
            <a:r>
              <a:rPr lang="en-US" dirty="0" smtClean="0"/>
              <a:t>then design a good hash function to match that address space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Bucket Size?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Advantages:</a:t>
            </a:r>
          </a:p>
          <a:p>
            <a:r>
              <a:rPr lang="en-US" dirty="0" smtClean="0"/>
              <a:t>Can achieve relatively fast access</a:t>
            </a:r>
          </a:p>
          <a:p>
            <a:pPr lvl="1"/>
            <a:r>
              <a:rPr lang="en-US" sz="2000" dirty="0" smtClean="0"/>
              <a:t>Remember, the hash function tells us where the record is located, so only 1 read operation.  And even with collisions, the list of possible records is read into memory, which searches fast.</a:t>
            </a:r>
          </a:p>
          <a:p>
            <a:pPr lvl="1"/>
            <a:r>
              <a:rPr lang="en-US" sz="2000" dirty="0" smtClean="0"/>
              <a:t>Search Time = time to read bucket + time to search the array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Disadvantages: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What do we do when the bucket is full?</a:t>
            </a:r>
          </a:p>
          <a:p>
            <a:pPr lvl="1"/>
            <a:r>
              <a:rPr lang="en-US" dirty="0" smtClean="0"/>
              <a:t>solutions are similar to collision resolution</a:t>
            </a:r>
          </a:p>
          <a:p>
            <a:pPr lvl="1"/>
            <a:r>
              <a:rPr lang="en-US" dirty="0" smtClean="0"/>
              <a:t>we end up reading multiple sets of records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Advantages and </a:t>
            </a:r>
            <a:r>
              <a:rPr lang="en-US" sz="3200" dirty="0" smtClean="0">
                <a:solidFill>
                  <a:schemeClr val="tx1"/>
                </a:solidFill>
              </a:rPr>
              <a:t>Disadvantages of Buckets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Collisions will happen!</a:t>
            </a:r>
          </a:p>
          <a:p>
            <a:pPr>
              <a:spcBef>
                <a:spcPts val="1200"/>
              </a:spcBef>
              <a:buSzPct val="100000"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Poisson Function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/>
            <a:r>
              <a:rPr lang="en-US" dirty="0" smtClean="0"/>
              <a:t>p(x) gives the probability that a given address will have had x records assigned to it.</a:t>
            </a:r>
          </a:p>
          <a:p>
            <a:pPr marL="1541463" indent="0">
              <a:spcBef>
                <a:spcPts val="180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(r/N)</a:t>
            </a:r>
            <a:r>
              <a:rPr lang="en-US" b="1" baseline="30000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</a:t>
            </a:r>
            <a:r>
              <a:rPr lang="en-US" b="1" baseline="30000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-(r/N)</a:t>
            </a:r>
          </a:p>
          <a:p>
            <a:pPr marL="1541463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p(x) = ---------------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1541463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x!</a:t>
            </a:r>
          </a:p>
          <a:p>
            <a:pPr marL="1541463" indent="0">
              <a:buNone/>
            </a:pPr>
            <a:endParaRPr lang="en-US" sz="2000" dirty="0" smtClean="0">
              <a:latin typeface="+mj-lt"/>
              <a:cs typeface="Courier New" pitchFamily="49" charset="0"/>
            </a:endParaRPr>
          </a:p>
          <a:p>
            <a:pPr marL="1541463" indent="0"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N = number of available addresses</a:t>
            </a:r>
          </a:p>
          <a:p>
            <a:pPr marL="1541463" indent="0"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r = number of records to be stored</a:t>
            </a:r>
          </a:p>
          <a:p>
            <a:pPr marL="1541463" indent="0"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x = number of records assigned to a given address</a:t>
            </a:r>
            <a:endParaRPr lang="en-US" sz="2000" dirty="0">
              <a:latin typeface="+mj-lt"/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Predicting Collision Rates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</a:t>
            </a:r>
          </a:p>
          <a:p>
            <a:pPr lvl="1"/>
            <a:r>
              <a:rPr lang="en-US" dirty="0" smtClean="0"/>
              <a:t>N = 1000</a:t>
            </a:r>
          </a:p>
          <a:p>
            <a:pPr lvl="1"/>
            <a:r>
              <a:rPr lang="en-US" dirty="0" smtClean="0"/>
              <a:t>r = 1000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Probability that a given address will have exactly one, two, or three keys hashed to it:</a:t>
            </a:r>
          </a:p>
          <a:p>
            <a:pPr marL="1541463" indent="0">
              <a:buNone/>
            </a:pPr>
            <a:r>
              <a:rPr lang="en-US" dirty="0" smtClean="0"/>
              <a:t>p(1) = 0.368</a:t>
            </a:r>
          </a:p>
          <a:p>
            <a:pPr marL="1541463" indent="0">
              <a:buNone/>
            </a:pPr>
            <a:r>
              <a:rPr lang="en-US" dirty="0" smtClean="0"/>
              <a:t>p(2) = 0.184</a:t>
            </a:r>
          </a:p>
          <a:p>
            <a:pPr marL="1541463" indent="0">
              <a:buNone/>
            </a:pPr>
            <a:r>
              <a:rPr lang="en-US" dirty="0" smtClean="0"/>
              <a:t>p(3) = 0.061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Analysis continued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Given </a:t>
            </a:r>
          </a:p>
          <a:p>
            <a:pPr lvl="1"/>
            <a:r>
              <a:rPr lang="en-US" dirty="0" smtClean="0"/>
              <a:t>N = 10,000</a:t>
            </a:r>
          </a:p>
          <a:p>
            <a:pPr lvl="1"/>
            <a:r>
              <a:rPr lang="en-US" dirty="0" smtClean="0"/>
              <a:t>R = 10,000</a:t>
            </a:r>
          </a:p>
          <a:p>
            <a:r>
              <a:rPr lang="en-US" dirty="0" smtClean="0"/>
              <a:t>How many addresses should have one, two, or three keys hashed to them?</a:t>
            </a:r>
          </a:p>
          <a:p>
            <a:pPr marL="620713" lvl="1" indent="525463">
              <a:buNone/>
            </a:pPr>
            <a:r>
              <a:rPr lang="en-US" dirty="0" smtClean="0"/>
              <a:t>10,000 x p(1) = 10000x0.3679 = 3679</a:t>
            </a:r>
          </a:p>
          <a:p>
            <a:pPr marL="620713" lvl="1" indent="525463">
              <a:buNone/>
            </a:pPr>
            <a:r>
              <a:rPr lang="en-US" dirty="0" smtClean="0"/>
              <a:t>10,000 x </a:t>
            </a:r>
            <a:r>
              <a:rPr lang="en-US" dirty="0" smtClean="0"/>
              <a:t>p(2) </a:t>
            </a:r>
            <a:r>
              <a:rPr lang="en-US" dirty="0" smtClean="0"/>
              <a:t>= </a:t>
            </a:r>
            <a:r>
              <a:rPr lang="en-US" dirty="0" smtClean="0"/>
              <a:t>10000x0.1839 </a:t>
            </a:r>
            <a:r>
              <a:rPr lang="en-US" dirty="0" smtClean="0"/>
              <a:t>= </a:t>
            </a:r>
            <a:r>
              <a:rPr lang="en-US" dirty="0" smtClean="0"/>
              <a:t>1839</a:t>
            </a:r>
            <a:endParaRPr lang="en-US" dirty="0" smtClean="0"/>
          </a:p>
          <a:p>
            <a:pPr marL="620713" lvl="1" indent="525463">
              <a:buNone/>
            </a:pPr>
            <a:r>
              <a:rPr lang="en-US" dirty="0" smtClean="0"/>
              <a:t>10,000 x </a:t>
            </a:r>
            <a:r>
              <a:rPr lang="en-US" dirty="0" smtClean="0"/>
              <a:t>p(3) </a:t>
            </a:r>
            <a:r>
              <a:rPr lang="en-US" dirty="0" smtClean="0"/>
              <a:t>= </a:t>
            </a:r>
            <a:r>
              <a:rPr lang="en-US" dirty="0" smtClean="0"/>
              <a:t>10000x0.0613 </a:t>
            </a:r>
            <a:r>
              <a:rPr lang="en-US" dirty="0" smtClean="0"/>
              <a:t>=  </a:t>
            </a:r>
            <a:r>
              <a:rPr lang="en-US" dirty="0" smtClean="0"/>
              <a:t> 613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So, 1839 keys will collide once and 613 will collide at least twice.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Many of those collisions will disrupt probing.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Analysis Continued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Given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r = 500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N = 1000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one record per address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Addresses with exact one record?</a:t>
            </a:r>
          </a:p>
          <a:p>
            <a:pPr marL="620713" lvl="1" indent="239713">
              <a:buNone/>
            </a:pPr>
            <a:r>
              <a:rPr lang="en-US" sz="2000" dirty="0" smtClean="0"/>
              <a:t>N x p(1) = 1000 x 0.303 = 303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How many overflow records?</a:t>
            </a:r>
          </a:p>
          <a:p>
            <a:pPr marL="620713" lvl="1" indent="239713">
              <a:buNone/>
            </a:pPr>
            <a:r>
              <a:rPr lang="en-US" sz="2000" dirty="0" smtClean="0"/>
              <a:t>1 x N x p(2)  +  2 x N x p(3)  +  3 x N x p(4)  +  ...</a:t>
            </a:r>
          </a:p>
          <a:p>
            <a:pPr marL="620713" lvl="1" indent="239713">
              <a:buNone/>
            </a:pPr>
            <a:r>
              <a:rPr lang="en-US" sz="2000" dirty="0" smtClean="0"/>
              <a:t>= N x [1 x p(2) + 2 x p(3) + 3 x p(4)]</a:t>
            </a:r>
          </a:p>
          <a:p>
            <a:pPr marL="620713" lvl="1" indent="239713">
              <a:buNone/>
            </a:pPr>
            <a:r>
              <a:rPr lang="en-US" sz="2000" dirty="0" smtClean="0"/>
              <a:t>= 1000 x [ 1 x 0.076 + 2 x 0.013 + 3 x 0.002]</a:t>
            </a:r>
          </a:p>
          <a:p>
            <a:pPr marL="620713" lvl="1" indent="239713">
              <a:buNone/>
            </a:pPr>
            <a:r>
              <a:rPr lang="en-US" sz="2000" dirty="0" smtClean="0"/>
              <a:t>= 107</a:t>
            </a:r>
          </a:p>
          <a:p>
            <a:pPr marL="363538" indent="-363538">
              <a:spcBef>
                <a:spcPts val="1200"/>
              </a:spcBef>
            </a:pPr>
            <a:r>
              <a:rPr lang="en-US" sz="2400" dirty="0" smtClean="0"/>
              <a:t>Percentage of Records NOT stored at home address</a:t>
            </a:r>
          </a:p>
          <a:p>
            <a:pPr marL="619125" lvl="1" indent="241300">
              <a:spcBef>
                <a:spcPts val="600"/>
              </a:spcBef>
              <a:buNone/>
            </a:pPr>
            <a:r>
              <a:rPr lang="en-US" sz="2000" dirty="0" smtClean="0"/>
              <a:t>107 / 500 = 21.4%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Impact of Packing Density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343400" y="990600"/>
            <a:ext cx="4495800" cy="1066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Records that never collide = 303</a:t>
            </a:r>
          </a:p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Records that cannot go at their home = 107</a:t>
            </a:r>
          </a:p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Records at their home, but cause collisions = 90</a:t>
            </a:r>
          </a:p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Total = 500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Impact of Packing Density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752600"/>
          <a:ext cx="5562600" cy="3657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81300"/>
                <a:gridCol w="2781300"/>
              </a:tblGrid>
              <a:tr h="1041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Packing Density (%)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Synonyms</a:t>
                      </a:r>
                      <a:r>
                        <a:rPr lang="en-US" baseline="0" dirty="0" smtClean="0"/>
                        <a:t> as percent of records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523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4.8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523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13.6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523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21.4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523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28.1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  <a:tr h="523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36.8</a:t>
                      </a:r>
                      <a:endParaRPr lang="en-US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buClr>
                <a:schemeClr val="tx1"/>
              </a:buClr>
              <a:buSzPct val="100000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We must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balance many factors: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file size </a:t>
            </a:r>
          </a:p>
          <a:p>
            <a:pPr lvl="2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e.g., wasted space in hashed files</a:t>
            </a:r>
          </a:p>
          <a:p>
            <a:pPr lvl="2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e.g., extra space for index files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disk access times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available memory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frequency of additions and deletions compared to searches</a:t>
            </a:r>
          </a:p>
          <a:p>
            <a:pPr>
              <a:spcBef>
                <a:spcPts val="1200"/>
              </a:spcBef>
              <a:buClr>
                <a:schemeClr val="tx1"/>
              </a:buClr>
              <a:buSzPct val="100000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 Solution of All?</a:t>
            </a:r>
          </a:p>
          <a:p>
            <a:pPr marL="811213" lvl="1" indent="-415925">
              <a:buClr>
                <a:schemeClr val="tx1"/>
              </a:buClr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probably a 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combination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of indexed files, hashing, and buckets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Real Life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Thursday April 14</a:t>
            </a:r>
          </a:p>
          <a:p>
            <a:pPr lvl="1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Class</a:t>
            </a:r>
          </a:p>
          <a:p>
            <a:pPr>
              <a:spcBef>
                <a:spcPts val="2400"/>
              </a:spcBef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Tuesday April 19</a:t>
            </a:r>
          </a:p>
          <a:p>
            <a:pPr lvl="1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B-Trees</a:t>
            </a:r>
          </a:p>
          <a:p>
            <a:pPr>
              <a:spcBef>
                <a:spcPts val="2400"/>
              </a:spcBef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Thursday April 21</a:t>
            </a:r>
          </a:p>
          <a:p>
            <a:pPr lvl="1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</a:t>
            </a:r>
            <a:endParaRPr lang="en-US" sz="28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 smtClean="0">
                <a:solidFill>
                  <a:schemeClr val="bg2">
                    <a:lumMod val="50000"/>
                  </a:schemeClr>
                </a:solidFill>
              </a:rPr>
              <a:t>Next Classes…</a:t>
            </a:r>
            <a:endParaRPr lang="en-US" sz="4800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4525963"/>
          </a:xfrm>
        </p:spPr>
        <p:txBody>
          <a:bodyPr/>
          <a:lstStyle/>
          <a:p>
            <a:pPr>
              <a:buSzPct val="100000"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Hash function converts key to file address</a:t>
            </a:r>
          </a:p>
          <a:p>
            <a:pPr>
              <a:spcBef>
                <a:spcPts val="2400"/>
              </a:spcBef>
              <a:buSzPct val="100000"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Collision is when two or more keys hash to the same address</a:t>
            </a:r>
          </a:p>
          <a:p>
            <a:pPr>
              <a:spcBef>
                <a:spcPts val="2400"/>
              </a:spcBef>
              <a:buSzPct val="100000"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Collision Avoidance</a:t>
            </a:r>
          </a:p>
          <a:p>
            <a:pPr lvl="1">
              <a:spcBef>
                <a:spcPts val="1800"/>
              </a:spcBef>
              <a:buSzPct val="100000"/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Good Hash Function spreads out the keys evenly along the whole address space</a:t>
            </a:r>
          </a:p>
          <a:p>
            <a:pPr lvl="1">
              <a:spcBef>
                <a:spcPts val="1800"/>
              </a:spcBef>
              <a:buSzPct val="100000"/>
              <a:buFont typeface="Courier New" pitchFamily="49" charset="0"/>
              <a:buChar char="o"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Non-Dense File decreases chance of collisions and decreases probes after a collision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94456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3">
                    <a:lumMod val="75000"/>
                  </a:schemeClr>
                </a:solidFill>
              </a:rPr>
              <a:t>Recap of Last Class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525963"/>
          </a:xfrm>
        </p:spPr>
        <p:txBody>
          <a:bodyPr/>
          <a:lstStyle/>
          <a:p>
            <a:pPr>
              <a:spcBef>
                <a:spcPts val="1800"/>
              </a:spcBef>
              <a:buSzPct val="100000"/>
            </a:pP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Very simple collision resolution</a:t>
            </a:r>
          </a:p>
          <a:p>
            <a:pPr>
              <a:spcBef>
                <a:spcPts val="1800"/>
              </a:spcBef>
              <a:buSzPct val="100000"/>
            </a:pP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if H(key) = A, and A is already used, try A+1, then A+2, etc</a:t>
            </a:r>
          </a:p>
          <a:p>
            <a:pPr>
              <a:spcBef>
                <a:spcPts val="1800"/>
              </a:spcBef>
              <a:buSzPct val="100000"/>
            </a:pP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Advantages</a:t>
            </a:r>
          </a:p>
          <a:p>
            <a:pPr lvl="1">
              <a:spcBef>
                <a:spcPts val="600"/>
              </a:spcBef>
              <a:buSzPct val="100000"/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</a:rPr>
              <a:t>easy to implement</a:t>
            </a:r>
          </a:p>
          <a:p>
            <a:pPr lvl="1">
              <a:spcBef>
                <a:spcPts val="600"/>
              </a:spcBef>
              <a:buSzPct val="100000"/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</a:rPr>
              <a:t>guaranteed to use all addresses</a:t>
            </a:r>
          </a:p>
          <a:p>
            <a:pPr>
              <a:spcBef>
                <a:spcPts val="1800"/>
              </a:spcBef>
              <a:buSzPct val="100000"/>
            </a:pP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Disadvantages</a:t>
            </a:r>
          </a:p>
          <a:p>
            <a:pPr lvl="1">
              <a:spcBef>
                <a:spcPts val="600"/>
              </a:spcBef>
              <a:buSzPct val="100000"/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</a:rPr>
              <a:t>clustering / clumping</a:t>
            </a:r>
          </a:p>
          <a:p>
            <a:pPr>
              <a:spcBef>
                <a:spcPts val="1800"/>
              </a:spcBef>
              <a:buSzPct val="100000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Recap: Linear Probing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525963"/>
          </a:xfrm>
        </p:spPr>
        <p:txBody>
          <a:bodyPr/>
          <a:lstStyle/>
          <a:p>
            <a:pPr marL="460375" indent="-460375">
              <a:buSzPct val="10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4"/>
                </a:solidFill>
              </a:rPr>
              <a:t>Given the following hashes and linear probing: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accent4"/>
                </a:solidFill>
              </a:rPr>
              <a:t>adams</a:t>
            </a:r>
            <a:r>
              <a:rPr lang="en-US" dirty="0" smtClean="0">
                <a:solidFill>
                  <a:schemeClr val="accent4"/>
                </a:solidFill>
              </a:rPr>
              <a:t> = 20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bates = 22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accent4"/>
                </a:solidFill>
              </a:rPr>
              <a:t>cole</a:t>
            </a:r>
            <a:r>
              <a:rPr lang="en-US" dirty="0" smtClean="0">
                <a:solidFill>
                  <a:schemeClr val="accent4"/>
                </a:solidFill>
              </a:rPr>
              <a:t> = 20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dean = 21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accent4"/>
                </a:solidFill>
              </a:rPr>
              <a:t>evans</a:t>
            </a:r>
            <a:r>
              <a:rPr lang="en-US" dirty="0" smtClean="0">
                <a:solidFill>
                  <a:schemeClr val="accent4"/>
                </a:solidFill>
              </a:rPr>
              <a:t> = 23</a:t>
            </a:r>
          </a:p>
          <a:p>
            <a:endParaRPr lang="en-US" dirty="0" smtClean="0"/>
          </a:p>
          <a:p>
            <a:pPr>
              <a:buSzPct val="100000"/>
              <a:buFont typeface="Wingdings" pitchFamily="2" charset="2"/>
              <a:buChar char="v"/>
            </a:pPr>
            <a:r>
              <a:rPr lang="en-US" dirty="0" smtClean="0"/>
              <a:t>Result of either</a:t>
            </a:r>
          </a:p>
          <a:p>
            <a:pPr lvl="1"/>
            <a:r>
              <a:rPr lang="en-US" dirty="0" smtClean="0"/>
              <a:t>poor hash function</a:t>
            </a:r>
          </a:p>
          <a:p>
            <a:pPr lvl="1"/>
            <a:r>
              <a:rPr lang="en-US" dirty="0" smtClean="0"/>
              <a:t>dense file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Clumping</a:t>
            </a:r>
            <a:endParaRPr lang="en-US" dirty="0">
              <a:solidFill>
                <a:schemeClr val="accent4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724400" y="1981200"/>
          <a:ext cx="3276600" cy="2926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00200"/>
                <a:gridCol w="1676400"/>
              </a:tblGrid>
              <a:tr h="3613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Adams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Cole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Bates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Dean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Evans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buClr>
                <a:schemeClr val="accent4">
                  <a:lumMod val="50000"/>
                </a:schemeClr>
              </a:buClr>
              <a:buSzPct val="90000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Instead of adding 1, spread out by random amount</a:t>
            </a:r>
          </a:p>
          <a:p>
            <a:pPr>
              <a:buClr>
                <a:schemeClr val="accent4">
                  <a:lumMod val="50000"/>
                </a:schemeClr>
              </a:buClr>
              <a:buSzPct val="90000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True random would not work.  Instead use pseudo-random.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1647825" indent="-255588"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While A is in use</a:t>
            </a:r>
          </a:p>
          <a:p>
            <a:pPr marL="1647825" indent="-255588">
              <a:buNone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A = (A + R) mod T</a:t>
            </a:r>
          </a:p>
          <a:p>
            <a:pPr marL="1647825" indent="-255588" defTabSz="804863">
              <a:spcBef>
                <a:spcPts val="0"/>
              </a:spcBef>
              <a:buNone/>
            </a:pP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1647825" indent="-255588" defTabSz="804863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A = address</a:t>
            </a:r>
          </a:p>
          <a:p>
            <a:pPr marL="1647825" indent="-255588" defTabSz="804863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R = prime</a:t>
            </a:r>
          </a:p>
          <a:p>
            <a:pPr marL="1647825" indent="-255588" defTabSz="804863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T = Table Size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Random Probing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686800" cy="4525963"/>
          </a:xfrm>
        </p:spPr>
        <p:txBody>
          <a:bodyPr/>
          <a:lstStyle/>
          <a:p>
            <a:pPr marL="850392" lvl="1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accent4"/>
                </a:solidFill>
              </a:rPr>
              <a:t>adams</a:t>
            </a:r>
            <a:r>
              <a:rPr lang="en-US" dirty="0" smtClean="0">
                <a:solidFill>
                  <a:schemeClr val="accent4"/>
                </a:solidFill>
              </a:rPr>
              <a:t> = 20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bates = 22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accent4"/>
                </a:solidFill>
              </a:rPr>
              <a:t>cole</a:t>
            </a:r>
            <a:r>
              <a:rPr lang="en-US" dirty="0" smtClean="0">
                <a:solidFill>
                  <a:schemeClr val="accent4"/>
                </a:solidFill>
              </a:rPr>
              <a:t> = 20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4"/>
                </a:solidFill>
              </a:rPr>
              <a:t>dean = 21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accent4"/>
                </a:solidFill>
              </a:rPr>
              <a:t>evans</a:t>
            </a:r>
            <a:r>
              <a:rPr lang="en-US" dirty="0" smtClean="0">
                <a:solidFill>
                  <a:schemeClr val="accent4"/>
                </a:solidFill>
              </a:rPr>
              <a:t> = 23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2727960"/>
          <a:ext cx="3276600" cy="3291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00200"/>
                <a:gridCol w="1676400"/>
              </a:tblGrid>
              <a:tr h="36131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Linear Probing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Data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613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Adams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Cole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Bates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Dean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Evans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648200" y="1934730"/>
          <a:ext cx="3352800" cy="408507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8503"/>
                <a:gridCol w="1724297"/>
              </a:tblGrid>
              <a:tr h="38100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Random Probing, R = 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4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Address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Data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4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Adams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Dean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Bates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Evans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4495800" y="152400"/>
            <a:ext cx="35814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But what if 25 and 30 already had keys directly hashed to those locations?  Cole would be at 35 -- 4 probes away.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525963"/>
          </a:xfrm>
        </p:spPr>
        <p:txBody>
          <a:bodyPr/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Assuming a better hash function and less dense file are not options...</a:t>
            </a: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And assuming linear and random probing lead to coalesced lists...</a:t>
            </a:r>
          </a:p>
          <a:p>
            <a:pPr>
              <a:spcBef>
                <a:spcPts val="600"/>
              </a:spcBef>
              <a:buSzPct val="100000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Chaining : maintain a linked list of collisions, one head per address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Example, after addition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of Adams and Cole, and R=5:</a:t>
            </a:r>
          </a:p>
          <a:p>
            <a:pPr marL="1195388" lvl="1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19 : null</a:t>
            </a:r>
          </a:p>
          <a:p>
            <a:pPr marL="1195388" lvl="1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20 : 35 -&gt; null</a:t>
            </a:r>
          </a:p>
          <a:p>
            <a:pPr marL="1195388" lvl="1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21 : null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Bef>
                <a:spcPts val="1200"/>
              </a:spcBef>
              <a:buSzPct val="100000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Advantage: Faster at resolving collisions</a:t>
            </a:r>
          </a:p>
          <a:p>
            <a:pPr>
              <a:buSzPct val="100000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Disadvantage : Space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Chaining</a:t>
            </a:r>
            <a:endParaRPr lang="en-US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File Read Time = seek time + latency +     data read time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Smallest Readable Portion = 1 cluster =    4KB (usually)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To access portion of a file, most of the time is in seek time and latency, not read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time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so, number of file reads is more important than size of reads, until size gets really big</a:t>
            </a:r>
            <a:endParaRPr lang="en-US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SO...  reading a few records from a file takes no more time than reading just one record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Re-Cap from weeks ago</a:t>
            </a:r>
            <a:endParaRPr lang="en-US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Given, collisions will occur...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Why not just read 2, or 3, or 4 records instead of just 1 on each read operation?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"Bucket" - a group of records at the same address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"Hash File of Buckets" - hashed keys collide to small arrays of records in the data file</a:t>
            </a:r>
          </a:p>
          <a:p>
            <a:pPr>
              <a:spcBef>
                <a:spcPts val="1800"/>
              </a:spcBef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Buckets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528</TotalTime>
  <Words>1043</Words>
  <Application>Microsoft Office PowerPoint</Application>
  <PresentationFormat>On-screen Show (4:3)</PresentationFormat>
  <Paragraphs>207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More Hashing</vt:lpstr>
      <vt:lpstr>Recap of Last Class</vt:lpstr>
      <vt:lpstr>Recap: Linear Probing</vt:lpstr>
      <vt:lpstr>Clumping</vt:lpstr>
      <vt:lpstr>Random Probing</vt:lpstr>
      <vt:lpstr>Slide 6</vt:lpstr>
      <vt:lpstr>Chaining</vt:lpstr>
      <vt:lpstr>Re-Cap from weeks ago</vt:lpstr>
      <vt:lpstr>Buckets</vt:lpstr>
      <vt:lpstr>Bucket Size?</vt:lpstr>
      <vt:lpstr>Advantages and Disadvantages of Buckets</vt:lpstr>
      <vt:lpstr>Predicting Collision Rates</vt:lpstr>
      <vt:lpstr>Analysis continued</vt:lpstr>
      <vt:lpstr>Analysis Continued</vt:lpstr>
      <vt:lpstr>Impact of Packing Density</vt:lpstr>
      <vt:lpstr>Impact of Packing Density</vt:lpstr>
      <vt:lpstr>Real Life</vt:lpstr>
      <vt:lpstr>Next Classes…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Hashing</dc:title>
  <dc:creator>Stephen Dannelly</dc:creator>
  <cp:lastModifiedBy>Stephen Dannelly</cp:lastModifiedBy>
  <cp:revision>55</cp:revision>
  <dcterms:created xsi:type="dcterms:W3CDTF">2011-04-06T20:06:48Z</dcterms:created>
  <dcterms:modified xsi:type="dcterms:W3CDTF">2011-04-11T17:12:37Z</dcterms:modified>
</cp:coreProperties>
</file>