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8" r:id="rId9"/>
    <p:sldId id="265" r:id="rId10"/>
    <p:sldId id="262" r:id="rId11"/>
    <p:sldId id="264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5718C-A19C-4E1A-B6BA-AAC3F6F6D945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FD9D5-2261-49EA-B712-E2E3E2F339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FD9D5-2261-49EA-B712-E2E3E2F339B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953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Intro to Hashing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Hashing Part One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Reaching for the Perfect Search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6096000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Most of this material stolen from</a:t>
            </a:r>
          </a:p>
          <a:p>
            <a:pPr algn="r"/>
            <a:r>
              <a:rPr lang="en-US" sz="1400" dirty="0" smtClean="0"/>
              <a:t>"File Structures" by Folk, </a:t>
            </a:r>
            <a:r>
              <a:rPr lang="en-US" sz="1400" dirty="0" err="1" smtClean="0"/>
              <a:t>Zoellick</a:t>
            </a:r>
            <a:r>
              <a:rPr lang="en-US" sz="1400" dirty="0" smtClean="0"/>
              <a:t> and </a:t>
            </a:r>
            <a:r>
              <a:rPr lang="en-US" sz="1400" dirty="0" err="1" smtClean="0"/>
              <a:t>Riccardi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Suppose we have a file of 10,000 records, finding a hash function that will take our </a:t>
            </a:r>
            <a:r>
              <a:rPr lang="en-US" sz="2400" dirty="0" smtClean="0">
                <a:solidFill>
                  <a:schemeClr val="accent5"/>
                </a:solidFill>
              </a:rPr>
              <a:t>10,000 </a:t>
            </a:r>
            <a:r>
              <a:rPr lang="en-US" sz="2400" dirty="0" smtClean="0">
                <a:solidFill>
                  <a:schemeClr val="accent5"/>
                </a:solidFill>
              </a:rPr>
              <a:t>keys and yield 10,000 different addresses is </a:t>
            </a:r>
            <a:r>
              <a:rPr lang="en-US" sz="2400" dirty="0" smtClean="0">
                <a:solidFill>
                  <a:schemeClr val="accent5"/>
                </a:solidFill>
              </a:rPr>
              <a:t>essentially impossible</a:t>
            </a:r>
            <a:r>
              <a:rPr lang="en-US" sz="2400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So, our 10,000 records are stored in a larger file.</a:t>
            </a:r>
          </a:p>
          <a:p>
            <a:r>
              <a:rPr lang="en-US" sz="2400" dirty="0" smtClean="0"/>
              <a:t>How much </a:t>
            </a:r>
            <a:r>
              <a:rPr lang="en-US" sz="2400" dirty="0" smtClean="0"/>
              <a:t>larger than 10,000?  </a:t>
            </a:r>
            <a:endParaRPr lang="en-US" sz="24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10,500?  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12,000?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50,000?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It </a:t>
            </a:r>
            <a:r>
              <a:rPr lang="en-US" sz="2800" dirty="0" smtClean="0">
                <a:solidFill>
                  <a:schemeClr val="accent2"/>
                </a:solidFill>
              </a:rPr>
              <a:t>Depends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larger </a:t>
            </a:r>
            <a:r>
              <a:rPr lang="en-US" sz="2000" dirty="0" err="1" smtClean="0">
                <a:solidFill>
                  <a:schemeClr val="accent2"/>
                </a:solidFill>
              </a:rPr>
              <a:t>datafile</a:t>
            </a:r>
            <a:r>
              <a:rPr lang="en-US" sz="2000" dirty="0" smtClean="0">
                <a:solidFill>
                  <a:schemeClr val="accent2"/>
                </a:solidFill>
              </a:rPr>
              <a:t>: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more empty (wasted) space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fewer collisions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Selecting a File Size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r>
              <a:rPr lang="en-US" dirty="0" smtClean="0"/>
              <a:t>Even with a very good hash function,    </a:t>
            </a:r>
            <a:r>
              <a:rPr lang="en-US" dirty="0" smtClean="0">
                <a:solidFill>
                  <a:schemeClr val="accent2"/>
                </a:solidFill>
              </a:rPr>
              <a:t>collisions will occur.</a:t>
            </a:r>
          </a:p>
          <a:p>
            <a:r>
              <a:rPr lang="en-US" dirty="0" smtClean="0"/>
              <a:t>We must have an algorithm to locate alternative addresses.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Example,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uppose "dog" and "cat" both hash to location 25.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 we add "dog" first, then dog goes in location 25.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 we later add "cat",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where does it go?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ame idea for searching.  If cat is supposed to be at 25 but dog is there,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where do we look next?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When Collisions Occur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124" name="Picture 4" descr="http://animations.fg-a.com/truck_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9545" y="142875"/>
            <a:ext cx="2192055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/>
          <a:lstStyle/>
          <a:p>
            <a:pPr>
              <a:spcBef>
                <a:spcPts val="1800"/>
              </a:spcBef>
              <a:buSzPct val="100000"/>
            </a:pPr>
            <a:r>
              <a:rPr lang="en-US" sz="3000" dirty="0" smtClean="0"/>
              <a:t>"Linear Probing" or "Progressive Overflow"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When a key maps to address already in use, just try the next one.  If that one is in use, try the next one.  </a:t>
            </a:r>
            <a:r>
              <a:rPr lang="en-US" dirty="0" err="1" smtClean="0"/>
              <a:t>yadda</a:t>
            </a:r>
            <a:r>
              <a:rPr lang="en-US" dirty="0" smtClean="0"/>
              <a:t> </a:t>
            </a:r>
            <a:r>
              <a:rPr lang="en-US" dirty="0" err="1" smtClean="0"/>
              <a:t>yadda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Easy to implement.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Usually works well, especially with a non-dense file and a good hash function.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Can lead to clumps of records.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Collision Resolution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60375" indent="-460375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/>
                </a:solidFill>
              </a:rPr>
              <a:t>Assume these keys map to these addresses: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adams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bates = 22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cole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dean = 21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evans</a:t>
            </a:r>
            <a:r>
              <a:rPr lang="en-US" dirty="0" smtClean="0">
                <a:solidFill>
                  <a:schemeClr val="accent4"/>
                </a:solidFill>
              </a:rPr>
              <a:t> = 23</a:t>
            </a:r>
          </a:p>
          <a:p>
            <a:pPr marL="460375" indent="-460375">
              <a:spcBef>
                <a:spcPts val="1200"/>
              </a:spcBef>
              <a:buClr>
                <a:srgbClr val="7030A0"/>
              </a:buClr>
              <a:buSzPct val="10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030A0"/>
                </a:solidFill>
              </a:rPr>
              <a:t>Where will each record be placed if inserted in that order?</a:t>
            </a:r>
          </a:p>
          <a:p>
            <a:pPr marL="460375" indent="-460375">
              <a:spcBef>
                <a:spcPts val="1200"/>
              </a:spcBef>
              <a:buClr>
                <a:srgbClr val="7030A0"/>
              </a:buClr>
              <a:buSzPct val="10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030A0"/>
                </a:solidFill>
              </a:rPr>
              <a:t>Using linear probing, how many file accesses for each?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Clumping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8674" name="Picture 2" descr="#37943 Clip Art Graphic Of A Pink Guy Character Exercising With Dumbbells by Jester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354013"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/>
                </a:solidFill>
              </a:rPr>
              <a:t>How many collisions is acceptable?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Analysis: packing density v probing length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pPr marL="463550" indent="-354013"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/>
                </a:solidFill>
              </a:rPr>
              <a:t>Is there a collision resolution algorithm better than linear probing?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buckets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/>
                </a:solidFill>
              </a:rPr>
              <a:t>Next Class</a:t>
            </a:r>
            <a:endParaRPr lang="en-US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4525963"/>
          </a:xfrm>
        </p:spPr>
        <p:txBody>
          <a:bodyPr/>
          <a:lstStyle/>
          <a:p>
            <a:r>
              <a:rPr lang="en-US" dirty="0" smtClean="0"/>
              <a:t>Text File v. Binary File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Unordered Binary File</a:t>
            </a:r>
          </a:p>
          <a:p>
            <a:pPr lvl="1"/>
            <a:r>
              <a:rPr lang="en-US" dirty="0" smtClean="0"/>
              <a:t>average search takes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N/2</a:t>
            </a:r>
            <a:r>
              <a:rPr lang="en-US" dirty="0" smtClean="0"/>
              <a:t> file operations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Ordered Binary File</a:t>
            </a:r>
          </a:p>
          <a:p>
            <a:pPr lvl="1"/>
            <a:r>
              <a:rPr lang="en-US" dirty="0" smtClean="0"/>
              <a:t>average search takes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Log</a:t>
            </a:r>
            <a:r>
              <a:rPr lang="en-US" b="1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dirty="0" smtClean="0"/>
              <a:t> file operations</a:t>
            </a:r>
          </a:p>
          <a:p>
            <a:pPr lvl="1"/>
            <a:r>
              <a:rPr lang="en-US" dirty="0" smtClean="0"/>
              <a:t>but keeping the </a:t>
            </a:r>
            <a:r>
              <a:rPr lang="en-US" dirty="0" smtClean="0"/>
              <a:t>data file </a:t>
            </a:r>
            <a:r>
              <a:rPr lang="en-US" dirty="0" smtClean="0"/>
              <a:t>sorted is costly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Indexed File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average search takes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 or 4 </a:t>
            </a:r>
            <a:r>
              <a:rPr lang="en-US" dirty="0" smtClean="0"/>
              <a:t>file operations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Perfect Search</a:t>
            </a:r>
          </a:p>
          <a:p>
            <a:pPr lvl="1"/>
            <a:r>
              <a:rPr lang="en-US" dirty="0" smtClean="0"/>
              <a:t>search time =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1file read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944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Searching for Data in Large Files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1447800"/>
          </a:xfrm>
        </p:spPr>
        <p:txBody>
          <a:bodyPr/>
          <a:lstStyle/>
          <a:p>
            <a:pPr>
              <a:buSzPct val="90000"/>
            </a:pPr>
            <a:r>
              <a:rPr lang="en-US" dirty="0" smtClean="0">
                <a:solidFill>
                  <a:schemeClr val="accent3"/>
                </a:solidFill>
              </a:rPr>
              <a:t>Definition: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solidFill>
                  <a:schemeClr val="accent3"/>
                </a:solidFill>
              </a:rPr>
              <a:t>a magic black box that converts a key to the file address of that </a:t>
            </a:r>
            <a:r>
              <a:rPr lang="en-US" dirty="0" smtClean="0">
                <a:solidFill>
                  <a:schemeClr val="accent3"/>
                </a:solidFill>
              </a:rPr>
              <a:t>record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Hash Function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0200" y="2286000"/>
          <a:ext cx="34747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</a:tblGrid>
              <a:tr h="26778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Field1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Field2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 . .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Dannelly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78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558681" y="3276600"/>
            <a:ext cx="12192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2971800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Dannelly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4343400"/>
            <a:ext cx="838200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3276600"/>
            <a:ext cx="838200" cy="1588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037806" y="3810000"/>
            <a:ext cx="1067594" cy="794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que 7"/>
          <p:cNvSpPr/>
          <p:nvPr/>
        </p:nvSpPr>
        <p:spPr>
          <a:xfrm>
            <a:off x="1777881" y="2819400"/>
            <a:ext cx="1981200" cy="9144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</a:t>
            </a:r>
          </a:p>
          <a:p>
            <a:pPr algn="ctr"/>
            <a:r>
              <a:rPr lang="en-US" dirty="0" smtClean="0"/>
              <a:t>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3657600"/>
            <a:ext cx="1143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4419600"/>
            <a:ext cx="1143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3124200"/>
          </a:xfrm>
        </p:spPr>
        <p:txBody>
          <a:bodyPr/>
          <a:lstStyle/>
          <a:p>
            <a:pPr>
              <a:spcBef>
                <a:spcPts val="1800"/>
              </a:spcBef>
              <a:buSzPct val="90000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Example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Hashing Function</a:t>
            </a:r>
            <a:r>
              <a:rPr lang="en-US" sz="3200" dirty="0" smtClean="0"/>
              <a:t>:</a:t>
            </a: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2000" dirty="0" smtClean="0"/>
              <a:t>Key = Customer's Name</a:t>
            </a:r>
          </a:p>
          <a:p>
            <a:pPr lvl="1">
              <a:spcBef>
                <a:spcPts val="1200"/>
              </a:spcBef>
              <a:buFont typeface="Courier New" pitchFamily="49" charset="0"/>
              <a:buChar char="o"/>
            </a:pPr>
            <a:r>
              <a:rPr lang="en-US" sz="2000" dirty="0" smtClean="0"/>
              <a:t>Function =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letter x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letter, </a:t>
            </a:r>
            <a:r>
              <a:rPr lang="en-US" sz="2000" dirty="0" smtClean="0"/>
              <a:t>                                       then </a:t>
            </a:r>
            <a:r>
              <a:rPr lang="en-US" sz="2000" dirty="0" smtClean="0"/>
              <a:t>use rightmost 4 letters.</a:t>
            </a:r>
          </a:p>
          <a:p>
            <a:pPr marL="1144588" lvl="2">
              <a:spcBef>
                <a:spcPts val="1800"/>
              </a:spcBef>
              <a:buNone/>
            </a:pP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Name     </a:t>
            </a:r>
            <a:r>
              <a:rPr lang="en-US" u="sng" dirty="0" err="1" smtClean="0">
                <a:latin typeface="Courier New" pitchFamily="49" charset="0"/>
                <a:cs typeface="Courier New" pitchFamily="49" charset="0"/>
              </a:rPr>
              <a:t>ascii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    product   RRN	</a:t>
            </a:r>
          </a:p>
          <a:p>
            <a:pPr marL="1144588"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BALL     66x65 =   4290     290</a:t>
            </a:r>
          </a:p>
          <a:p>
            <a:pPr marL="1144588"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LOWELL   76x79 =   6004     004</a:t>
            </a:r>
          </a:p>
          <a:p>
            <a:pPr marL="1144588"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TREE     84x82 =   6888     888</a:t>
            </a:r>
          </a:p>
          <a:p>
            <a:pPr marL="1144588"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OLIVIER  79x76 =   6004     004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Clr>
                <a:schemeClr val="accent6"/>
              </a:buClr>
              <a:buSzPct val="90000"/>
            </a:pPr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When two or more keys hash to the same address.</a:t>
            </a:r>
          </a:p>
          <a:p>
            <a:pPr>
              <a:spcBef>
                <a:spcPts val="2400"/>
              </a:spcBef>
              <a:buClr>
                <a:schemeClr val="accent6"/>
              </a:buClr>
              <a:buSzPct val="90000"/>
            </a:pPr>
            <a:r>
              <a:rPr lang="en-US" dirty="0" smtClean="0"/>
              <a:t>Minimizing the Number of </a:t>
            </a:r>
            <a:r>
              <a:rPr lang="en-US" dirty="0" smtClean="0"/>
              <a:t>Collisions</a:t>
            </a:r>
            <a:r>
              <a:rPr lang="en-US" dirty="0" smtClean="0"/>
              <a:t>:</a:t>
            </a:r>
          </a:p>
          <a:p>
            <a:pPr marL="624078" indent="-51435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2400" dirty="0" smtClean="0"/>
              <a:t>pick a hash function that </a:t>
            </a:r>
            <a:r>
              <a:rPr lang="en-US" sz="2400" dirty="0" smtClean="0"/>
              <a:t>avoids collisions</a:t>
            </a:r>
            <a:r>
              <a:rPr lang="en-US" sz="2400" dirty="0" smtClean="0"/>
              <a:t>, </a:t>
            </a:r>
            <a:r>
              <a:rPr lang="en-US" sz="2400" dirty="0" smtClean="0"/>
              <a:t>       i.e</a:t>
            </a:r>
            <a:r>
              <a:rPr lang="en-US" sz="2400" dirty="0" smtClean="0"/>
              <a:t>. one with a seemingly random distribution</a:t>
            </a:r>
          </a:p>
          <a:p>
            <a:pPr marL="915988" lvl="1">
              <a:spcBef>
                <a:spcPts val="600"/>
              </a:spcBef>
            </a:pPr>
            <a:r>
              <a:rPr lang="en-US" sz="2000" dirty="0" smtClean="0"/>
              <a:t>e.g. our previous function is terrible because letters like "E" and "L" occur frequently, while no one's name starts with "XZ".</a:t>
            </a:r>
          </a:p>
          <a:p>
            <a:pPr marL="574675" indent="-45720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2400" dirty="0" smtClean="0"/>
              <a:t>spread out the records</a:t>
            </a:r>
          </a:p>
          <a:p>
            <a:pPr marL="914400" lvl="1" indent="-255588">
              <a:spcBef>
                <a:spcPts val="600"/>
              </a:spcBef>
            </a:pPr>
            <a:r>
              <a:rPr lang="en-US" sz="2000" dirty="0" smtClean="0"/>
              <a:t>300 records in a file with space for </a:t>
            </a:r>
            <a:r>
              <a:rPr lang="en-US" sz="2000" dirty="0" smtClean="0"/>
              <a:t>1000 </a:t>
            </a:r>
            <a:r>
              <a:rPr lang="en-US" sz="2000" dirty="0" smtClean="0"/>
              <a:t>records will have many fewer collisions than 300 records in a file with capacity of 400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Collision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Documents and Settings\dannellys\Local Settings\Temporary Internet Files\Content.IE5\UX4U6WVW\MC9000567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392" y="381000"/>
            <a:ext cx="232278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Our objective is to muddle the relationship between the keys and the addresses.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Ideas:</a:t>
            </a:r>
          </a:p>
          <a:p>
            <a:pPr marL="857250" lvl="1" indent="-400050"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use both addition and multiplication</a:t>
            </a:r>
          </a:p>
          <a:p>
            <a:pPr marL="857250" lvl="1" indent="-400050"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avoid integer overflow</a:t>
            </a:r>
          </a:p>
          <a:p>
            <a:pPr marL="1094994" lvl="2" indent="-400050">
              <a:buClr>
                <a:schemeClr val="accent1"/>
              </a:buClr>
              <a:buSzPct val="8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so mix in some subtraction and division too</a:t>
            </a:r>
          </a:p>
          <a:p>
            <a:pPr marL="857250" lvl="1" indent="-400050"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divide by prime numbers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Hash Function Selection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chemeClr val="bg1"/>
          </a:solidFill>
        </p:spPr>
        <p:txBody>
          <a:bodyPr/>
          <a:lstStyle/>
          <a:p>
            <a:pPr marL="624078" indent="-514350">
              <a:buSzPct val="90000"/>
              <a:buFont typeface="+mj-lt"/>
              <a:buAutoNum type="arabicPeriod"/>
            </a:pPr>
            <a:r>
              <a:rPr lang="en-US" sz="2400" dirty="0" smtClean="0"/>
              <a:t>pad the name with spaces</a:t>
            </a:r>
          </a:p>
          <a:p>
            <a:pPr marL="624078" indent="-514350">
              <a:buSzPct val="90000"/>
              <a:buFont typeface="+mj-lt"/>
              <a:buAutoNum type="arabicPeriod"/>
            </a:pPr>
            <a:r>
              <a:rPr lang="en-US" sz="2400" dirty="0" smtClean="0"/>
              <a:t>fold and add pairs of letters</a:t>
            </a:r>
          </a:p>
          <a:p>
            <a:pPr marL="624078" indent="-514350">
              <a:buSzPct val="90000"/>
              <a:buFont typeface="+mj-lt"/>
              <a:buAutoNum type="arabicPeriod"/>
            </a:pPr>
            <a:r>
              <a:rPr lang="en-US" sz="2400" dirty="0" smtClean="0"/>
              <a:t>mod by a prime after each add</a:t>
            </a:r>
          </a:p>
          <a:p>
            <a:pPr marL="624078" indent="-514350">
              <a:buSzPct val="90000"/>
              <a:buFont typeface="+mj-lt"/>
              <a:buAutoNum type="arabicPeriod"/>
            </a:pPr>
            <a:r>
              <a:rPr lang="en-US" sz="2400" dirty="0" smtClean="0"/>
              <a:t>divide sum by file size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Example:   </a:t>
            </a:r>
            <a:r>
              <a:rPr lang="en-US" sz="2000" dirty="0" smtClean="0"/>
              <a:t>Key="LOWELL" and file size = 1,000</a:t>
            </a:r>
            <a:endParaRPr lang="en-US" dirty="0" smtClean="0"/>
          </a:p>
          <a:p>
            <a:pPr marL="865188" indent="-255588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L  O    W  E    L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865188" indent="-255588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76 79 | 87 69 | 76 76 | 32 32 | 32 32 | 32 32  </a:t>
            </a:r>
          </a:p>
          <a:p>
            <a:pPr marL="865188" indent="-255588">
              <a:spcBef>
                <a:spcPts val="6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7679 + 8769 = 16,448 % 19,937 = 16,448</a:t>
            </a:r>
          </a:p>
          <a:p>
            <a:pPr marL="865188" indent="-255588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16448 + 7676 = 24,124 % 19,937 =  4,187</a:t>
            </a:r>
          </a:p>
          <a:p>
            <a:pPr marL="865188" indent="-255588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4187 + 3232 =  7,419 % 19,937 =  7,419</a:t>
            </a:r>
          </a:p>
          <a:p>
            <a:pPr marL="865188" indent="-255588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7419 + 3232 = 10,651 % 19,937 = 10,651</a:t>
            </a:r>
          </a:p>
          <a:p>
            <a:pPr marL="865188" indent="-255588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10651 + 3232 = 13,883 % 19,937 = 13,833</a:t>
            </a:r>
          </a:p>
          <a:p>
            <a:pPr marL="865188" indent="-255588"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13833 % 1000 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833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Hash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1371600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Why 19,937 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2088" y="1828800"/>
            <a:ext cx="2787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19,937 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is the largest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prime that insures the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next add will not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cause integer </a:t>
            </a:r>
            <a:r>
              <a:rPr lang="en-US" dirty="0" smtClean="0">
                <a:solidFill>
                  <a:schemeClr val="accent3"/>
                </a:solidFill>
              </a:rPr>
              <a:t>overflow.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17637"/>
            <a:ext cx="8686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simplest hash function for a string is "add up all the characters, then divide by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filesize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"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example, </a:t>
            </a:r>
          </a:p>
          <a:p>
            <a:pPr lvl="1">
              <a:spcBef>
                <a:spcPts val="0"/>
              </a:spcBef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filesize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100 records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key = "pen"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address = ( 16 + 5 + 14 ) % 100 = 35</a:t>
            </a:r>
          </a:p>
          <a:p>
            <a:pPr marL="624078" indent="-514350">
              <a:spcBef>
                <a:spcPts val="30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Find another word with the same mapping</a:t>
            </a:r>
          </a:p>
          <a:p>
            <a:pPr marL="624078" indent="-514350">
              <a:spcBef>
                <a:spcPts val="1800"/>
              </a:spcBef>
              <a:buClr>
                <a:schemeClr val="accent2"/>
              </a:buClr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Give an improvement to this hash function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Class Exercise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030" name="Picture 6" descr="#37314 Clip Art Graphic Of A Red Guy Character Exercising With Dumbbells by Jester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428750" cy="142875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5410200"/>
          <a:ext cx="899160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  <a:gridCol w="345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14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16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19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22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26</a:t>
                      </a:r>
                      <a:endParaRPr lang="en-US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optimal hash function for a set of keys: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will evenly distribute the keys across the address space, and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e</a:t>
            </a:r>
            <a:r>
              <a:rPr lang="en-US" dirty="0" smtClean="0"/>
              <a:t>very address has a equal chance of being used.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Uniform distribution is nearly impossible.</a:t>
            </a:r>
          </a:p>
          <a:p>
            <a:pPr>
              <a:spcBef>
                <a:spcPts val="1800"/>
              </a:spcBef>
              <a:buNone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     Good Mapping			Poor Mapping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key            address                                key              address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	  1					1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	  2					2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A		  3			A		3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B		  4			B		4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		  5			C		5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D		  6			D		6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E		  7			E		7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  8					8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  9					9</a:t>
            </a:r>
          </a:p>
          <a:p>
            <a:pPr marL="569913" indent="3175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	10					10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Optimal Hash Function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71600" y="4724400"/>
            <a:ext cx="1066800" cy="2286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5181600"/>
            <a:ext cx="1143000" cy="9906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1295400" y="5486400"/>
            <a:ext cx="1143000" cy="9906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71600" y="4953000"/>
            <a:ext cx="1066800" cy="685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71600" y="5410200"/>
            <a:ext cx="1066800" cy="4572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334000" y="4724400"/>
            <a:ext cx="1600200" cy="1524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34000" y="5105400"/>
            <a:ext cx="1600200" cy="1066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34000" y="5867400"/>
            <a:ext cx="1600200" cy="304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334000" y="4953000"/>
            <a:ext cx="1600200" cy="685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34000" y="4419600"/>
            <a:ext cx="1600200" cy="9906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868</Words>
  <Application>Microsoft Office PowerPoint</Application>
  <PresentationFormat>On-screen Show (4:3)</PresentationFormat>
  <Paragraphs>188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Intro to Hashing</vt:lpstr>
      <vt:lpstr>Searching for Data in Large Files</vt:lpstr>
      <vt:lpstr>Hash Function</vt:lpstr>
      <vt:lpstr>Slide 4</vt:lpstr>
      <vt:lpstr>Collision</vt:lpstr>
      <vt:lpstr>Hash Function Selection</vt:lpstr>
      <vt:lpstr>Improved Hash Function</vt:lpstr>
      <vt:lpstr>Class Exercise</vt:lpstr>
      <vt:lpstr>Optimal Hash Function</vt:lpstr>
      <vt:lpstr>Selecting a File Size</vt:lpstr>
      <vt:lpstr>When Collisions Occur</vt:lpstr>
      <vt:lpstr>Simple Collision Resolution</vt:lpstr>
      <vt:lpstr>Clumping</vt:lpstr>
      <vt:lpstr>Next Class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Hashing</dc:title>
  <dc:creator>Stephen Dannelly</dc:creator>
  <cp:lastModifiedBy>Steve</cp:lastModifiedBy>
  <cp:revision>22</cp:revision>
  <dcterms:created xsi:type="dcterms:W3CDTF">2011-04-06T20:06:48Z</dcterms:created>
  <dcterms:modified xsi:type="dcterms:W3CDTF">2011-04-07T01:39:11Z</dcterms:modified>
</cp:coreProperties>
</file>