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2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CBF362-4BA9-456B-B606-9DE784B1576F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AAB85A-0EB1-49EE-AC7E-6E70603A79B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B-Trees</a:t>
            </a:r>
            <a:endParaRPr lang="en-US" sz="7200" b="1" dirty="0"/>
          </a:p>
        </p:txBody>
      </p:sp>
      <p:pic>
        <p:nvPicPr>
          <p:cNvPr id="15362" name="Picture 2" descr="http://t1.gstatic.com/images?q=tbn:ANd9GcQOEPNofhB68mCX9Lvj8IvLGX2FGGOHIZD78dWqZFzAnbUHQeh5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91280"/>
            <a:ext cx="3019425" cy="39237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81400" y="4343400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Definition of B-Tree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3175">
              <a:buNone/>
            </a:pPr>
            <a:r>
              <a:rPr lang="en-US" dirty="0" smtClean="0">
                <a:solidFill>
                  <a:schemeClr val="accent3"/>
                </a:solidFill>
              </a:rPr>
              <a:t>In general, a B-Tree of Order N has the following properties:</a:t>
            </a:r>
          </a:p>
          <a:p>
            <a:pPr marL="596646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root has at least two descendants, or is a leaf</a:t>
            </a:r>
          </a:p>
          <a:p>
            <a:pPr marL="596646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each node has no mode that N descendents</a:t>
            </a:r>
          </a:p>
          <a:p>
            <a:pPr marL="596646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each node that is not the root or a leaf has at least N/2 descendants</a:t>
            </a:r>
          </a:p>
          <a:p>
            <a:pPr marL="596646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 leaf nodes are at the same level</a:t>
            </a:r>
          </a:p>
          <a:p>
            <a:pPr marL="596646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nonleaf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node with k descendants contains k-1 key values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B+ Trees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Since search time = depth of tree, we need to keep the tree short and wide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Uneven tree (some full nodes and some near empty nodes, or leans to one side) creates poor performance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Using a slightly smarter split method during add keeps the tree short and balanced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B+ Tree is the de facto standard for databases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a B-Tree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Data File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order does not matter</a:t>
            </a:r>
          </a:p>
          <a:p>
            <a:r>
              <a:rPr lang="en-US" dirty="0" smtClean="0"/>
              <a:t>Index File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lists of indexes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index: key, RRN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9530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56388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6200000" flipH="1">
            <a:off x="1028700" y="52959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86600" y="5638800"/>
          <a:ext cx="19050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1981200" y="5105400"/>
            <a:ext cx="9906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57600" y="56388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667000" y="5105400"/>
            <a:ext cx="1752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62600" y="61722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57400" y="60960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15000" y="49530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4196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648200" y="4572000"/>
            <a:ext cx="12954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667000" y="4572000"/>
            <a:ext cx="1447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00800" y="5105400"/>
            <a:ext cx="1295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5676900" y="5295900"/>
            <a:ext cx="10668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086600" y="228600"/>
          <a:ext cx="1524000" cy="441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IRN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RRN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16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28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16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--</a:t>
                      </a:r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Line Callout 3 19"/>
          <p:cNvSpPr/>
          <p:nvPr/>
        </p:nvSpPr>
        <p:spPr>
          <a:xfrm>
            <a:off x="762000" y="3962400"/>
            <a:ext cx="2590800" cy="762000"/>
          </a:xfrm>
          <a:prstGeom prst="borderCallout3">
            <a:avLst>
              <a:gd name="adj1" fmla="val 48401"/>
              <a:gd name="adj2" fmla="val -255"/>
              <a:gd name="adj3" fmla="val 78052"/>
              <a:gd name="adj4" fmla="val -17401"/>
              <a:gd name="adj5" fmla="val 166279"/>
              <a:gd name="adj6" fmla="val -10511"/>
              <a:gd name="adj7" fmla="val 194241"/>
              <a:gd name="adj8" fmla="val 14087"/>
            </a:avLst>
          </a:prstGeom>
          <a:solidFill>
            <a:schemeClr val="accent2">
              <a:lumMod val="40000"/>
              <a:lumOff val="60000"/>
            </a:schemeClr>
          </a:solidFill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3"/>
                </a:solidFill>
              </a:rPr>
              <a:t>When inserting a new node, does its placement in the index file matter? </a:t>
            </a:r>
            <a:endParaRPr lang="en-US" sz="1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Next Class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the entire semester</a:t>
            </a:r>
          </a:p>
          <a:p>
            <a:pPr marL="457200" indent="-374650">
              <a:spcBef>
                <a:spcPts val="18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Sorting and Binary Searching</a:t>
            </a:r>
          </a:p>
          <a:p>
            <a:pPr marL="457200" indent="-37465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FAT v. NTFS v. Linux</a:t>
            </a:r>
          </a:p>
          <a:p>
            <a:pPr marL="457200" indent="-37465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File Access Times</a:t>
            </a:r>
          </a:p>
          <a:p>
            <a:pPr marL="457200" indent="-37465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Fragmented Files</a:t>
            </a:r>
          </a:p>
          <a:p>
            <a:pPr marL="457200" indent="-37465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is best storage method</a:t>
            </a:r>
          </a:p>
          <a:p>
            <a:pPr lvl="1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ndexed</a:t>
            </a:r>
          </a:p>
          <a:p>
            <a:pPr lvl="1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B-Tree</a:t>
            </a:r>
          </a:p>
          <a:p>
            <a:pPr lvl="1"/>
            <a:r>
              <a:rPr lang="en-US" sz="24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Hashed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1295400"/>
            <a:ext cx="7467600" cy="0"/>
          </a:xfrm>
          <a:prstGeom prst="line">
            <a:avLst/>
          </a:prstGeom>
          <a:ln w="53975">
            <a:gradFill>
              <a:gsLst>
                <a:gs pos="0">
                  <a:schemeClr val="accent5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9342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But first,</a:t>
            </a:r>
            <a:br>
              <a:rPr lang="en-US" sz="3200" b="1" dirty="0" smtClean="0"/>
            </a:br>
            <a:r>
              <a:rPr lang="en-US" sz="3200" b="1" dirty="0" smtClean="0"/>
              <a:t>a little note about data structures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52600"/>
          </a:xfrm>
        </p:spPr>
        <p:txBody>
          <a:bodyPr/>
          <a:lstStyle/>
          <a:p>
            <a:r>
              <a:rPr lang="en-US" dirty="0" smtClean="0"/>
              <a:t>Not all data structures work well as file structures</a:t>
            </a:r>
          </a:p>
          <a:p>
            <a:r>
              <a:rPr lang="en-US" dirty="0" smtClean="0"/>
              <a:t>Example: Binary Search Tree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3276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Knight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41910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Gibson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0" y="41910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Sanders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5181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Coleman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38600" y="5181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Hudson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15000" y="5181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Monroe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267200" y="3352800"/>
            <a:ext cx="4572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 rot="16200000" flipH="1">
            <a:off x="5676900" y="3162300"/>
            <a:ext cx="457200" cy="1600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9" idx="0"/>
          </p:cNvCxnSpPr>
          <p:nvPr/>
        </p:nvCxnSpPr>
        <p:spPr>
          <a:xfrm rot="5400000">
            <a:off x="6248400" y="4724400"/>
            <a:ext cx="533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16200000" flipH="1">
            <a:off x="4000500" y="4533900"/>
            <a:ext cx="533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 rot="5400000">
            <a:off x="3048000" y="4343400"/>
            <a:ext cx="5334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too large for memory</a:t>
            </a:r>
          </a:p>
          <a:p>
            <a:r>
              <a:rPr lang="en-US" dirty="0" smtClean="0"/>
              <a:t>search time better than binary search</a:t>
            </a:r>
          </a:p>
          <a:p>
            <a:r>
              <a:rPr lang="en-US" dirty="0" smtClean="0"/>
              <a:t>not just fast search, but also fast delete and fast insert</a:t>
            </a:r>
          </a:p>
          <a:p>
            <a:endParaRPr lang="en-US" dirty="0" smtClean="0"/>
          </a:p>
          <a:p>
            <a:r>
              <a:rPr lang="en-US" dirty="0" smtClean="0"/>
              <a:t>What's the "B" stand for?</a:t>
            </a:r>
          </a:p>
          <a:p>
            <a:pPr lvl="1"/>
            <a:r>
              <a:rPr lang="en-US" dirty="0" smtClean="0"/>
              <a:t>Bayer and </a:t>
            </a:r>
            <a:r>
              <a:rPr lang="en-US" dirty="0" err="1" smtClean="0"/>
              <a:t>McCreight</a:t>
            </a:r>
            <a:endParaRPr lang="en-US" dirty="0" smtClean="0"/>
          </a:p>
          <a:p>
            <a:pPr lvl="1"/>
            <a:r>
              <a:rPr lang="en-US" dirty="0" smtClean="0"/>
              <a:t>Boeing</a:t>
            </a:r>
          </a:p>
          <a:p>
            <a:pPr lvl="1"/>
            <a:r>
              <a:rPr lang="en-US" dirty="0" smtClean="0"/>
              <a:t>balanced, bushy, broad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Indexed Files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Searching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Dannelly</a:t>
            </a:r>
          </a:p>
          <a:p>
            <a:pPr>
              <a:spcBef>
                <a:spcPts val="3000"/>
              </a:spcBef>
            </a:pPr>
            <a:r>
              <a:rPr lang="en-US" dirty="0" smtClean="0">
                <a:solidFill>
                  <a:schemeClr val="accent3"/>
                </a:solidFill>
              </a:rPr>
              <a:t>Deleting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Duncan</a:t>
            </a:r>
          </a:p>
          <a:p>
            <a:pPr>
              <a:spcBef>
                <a:spcPts val="3000"/>
              </a:spcBef>
            </a:pPr>
            <a:r>
              <a:rPr lang="en-US" dirty="0" smtClean="0">
                <a:solidFill>
                  <a:schemeClr val="accent3"/>
                </a:solidFill>
              </a:rPr>
              <a:t>Adding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Walters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Aardvark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424057" y="494726"/>
          <a:ext cx="1567543" cy="605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5"/>
                <a:gridCol w="587829"/>
                <a:gridCol w="587829"/>
              </a:tblGrid>
              <a:tr h="267359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C000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Yadda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yadda</a:t>
                      </a:r>
                      <a:endParaRPr lang="en-US" sz="100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Carey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Barnes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Zinn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Faulk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Adams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Wilks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Bishop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Farrow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Duncan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Dinkins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6"/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Davis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Dannelly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Zane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Fuller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62198" y="536460"/>
          <a:ext cx="1524000" cy="60167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635000"/>
                <a:gridCol w="5080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Barnes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Bell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Bishop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Conner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Critter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Dannelly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Davis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Dinkins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Duncan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Faulk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Farrow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Foster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Fuller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West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Wilks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Zane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Zinn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2743200"/>
          <a:ext cx="1965959" cy="38172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"/>
                <a:gridCol w="838200"/>
                <a:gridCol w="761999"/>
              </a:tblGrid>
              <a:tr h="342531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IRRN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Adams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Davis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Foster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Ingram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Lambert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Norris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Randall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Tyler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Young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48535" y="2438400"/>
            <a:ext cx="1160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Level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One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8615" y="228600"/>
            <a:ext cx="1106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</a:rPr>
              <a:t>Level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</a:rPr>
              <a:t>Two</a:t>
            </a:r>
            <a:endParaRPr lang="en-US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15240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Data File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Informal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multi-level indexes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nodes are indexes, indexes are nodes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"Order" - maximum references in a node, minimum references is ½ the order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When node fills, split it and move up largest key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When node is too empty, combine it with parent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Insert these letters into an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4-order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B-Tree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 S D T A M P I B W N G U R</a:t>
            </a:r>
          </a:p>
          <a:p>
            <a:r>
              <a:rPr lang="en-US" sz="2800" dirty="0" smtClean="0"/>
              <a:t>After C S D and T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After A, node splits and largest keys move up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M and P are added to right node, but so </a:t>
            </a:r>
            <a:r>
              <a:rPr lang="en-US" sz="2800" dirty="0" smtClean="0"/>
              <a:t>i</a:t>
            </a:r>
            <a:r>
              <a:rPr lang="en-US" sz="2800" dirty="0" smtClean="0"/>
              <a:t>s 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3200400"/>
          <a:ext cx="30480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00400" y="39624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46482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0" y="46482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 flipV="1">
            <a:off x="2667000" y="4114800"/>
            <a:ext cx="7620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14800" y="4114800"/>
            <a:ext cx="1752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352800" y="54864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0" y="61722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61722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0800000" flipV="1">
            <a:off x="2209800" y="5638800"/>
            <a:ext cx="1371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5638800"/>
            <a:ext cx="2133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172200" y="61722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16200000" flipH="1">
            <a:off x="4076700" y="58293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477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 S D T A M P I B W N G U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</a:p>
          <a:p>
            <a:r>
              <a:rPr lang="en-US" sz="2800" dirty="0" smtClean="0"/>
              <a:t>B, W, and N are no problem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Insertion of G causes another split, then U is no problem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Inserting R causes right node to split, then root to split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11430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1828800"/>
          <a:ext cx="26670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33375"/>
                <a:gridCol w="333375"/>
                <a:gridCol w="333375"/>
                <a:gridCol w="333375"/>
                <a:gridCol w="333375"/>
                <a:gridCol w="333375"/>
                <a:gridCol w="3333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828800"/>
          <a:ext cx="27432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10800000" flipV="1">
            <a:off x="2209800" y="1295400"/>
            <a:ext cx="1371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29200" y="1295400"/>
            <a:ext cx="2133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48400" y="1828800"/>
          <a:ext cx="27432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6200000" flipH="1">
            <a:off x="4076700" y="14859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52800" y="25908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4600" y="32766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" y="32766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 flipV="1">
            <a:off x="2209800" y="2743200"/>
            <a:ext cx="1371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15000" y="2743200"/>
            <a:ext cx="19812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86600" y="3276600"/>
          <a:ext cx="19050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3771900" y="2781300"/>
            <a:ext cx="533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800600" y="32766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4991100" y="2781300"/>
            <a:ext cx="533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990600" y="4648200"/>
          <a:ext cx="29718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52400" y="53340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6200000" flipH="1">
            <a:off x="1028700" y="49911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086600" y="5334000"/>
          <a:ext cx="19050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1981200" y="4800600"/>
            <a:ext cx="9906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657600" y="53340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2667000" y="4800600"/>
            <a:ext cx="1752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562600" y="58674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057400" y="57912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15000" y="46482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962400" y="4114800"/>
          <a:ext cx="21336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>
          <a:xfrm>
            <a:off x="4648200" y="4267200"/>
            <a:ext cx="12954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 flipV="1">
            <a:off x="2667000" y="4267200"/>
            <a:ext cx="1447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400800" y="4800600"/>
            <a:ext cx="1295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5676900" y="4991100"/>
            <a:ext cx="10668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Order Size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match to disk cluster size and memory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Number of file accesses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depth of tree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 bigger the Order the better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Order = 100 and Levels = 4 == 100million records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Number of file accesses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Delete</a:t>
            </a:r>
          </a:p>
          <a:p>
            <a:pPr marL="916686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search downward to the leaf</a:t>
            </a:r>
          </a:p>
          <a:p>
            <a:pPr marL="916686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modify node</a:t>
            </a:r>
          </a:p>
          <a:p>
            <a:pPr marL="916686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if it was largest, adjust parent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file accesses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Add</a:t>
            </a:r>
          </a:p>
          <a:p>
            <a:pPr lvl="1">
              <a:spcBef>
                <a:spcPts val="1800"/>
              </a:spcBef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case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search downward 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adjust the node</a:t>
            </a:r>
          </a:p>
          <a:p>
            <a:pPr lvl="1">
              <a:spcBef>
                <a:spcPts val="1800"/>
              </a:spcBef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worst case (split)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search downward to the leaf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insert, overflow detect, split upward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create new root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868</Words>
  <Application>Microsoft Office PowerPoint</Application>
  <PresentationFormat>On-screen Show (4:3)</PresentationFormat>
  <Paragraphs>431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B-Trees</vt:lpstr>
      <vt:lpstr>But first, a little note about data structures</vt:lpstr>
      <vt:lpstr>Motivation for B-Trees</vt:lpstr>
      <vt:lpstr>Indexed Files</vt:lpstr>
      <vt:lpstr>B-Tree Informal Definition</vt:lpstr>
      <vt:lpstr>Example Insertion</vt:lpstr>
      <vt:lpstr>Slide 7</vt:lpstr>
      <vt:lpstr>Analysis</vt:lpstr>
      <vt:lpstr>Analysis</vt:lpstr>
      <vt:lpstr>Definition of B-Tree</vt:lpstr>
      <vt:lpstr>B+ Trees</vt:lpstr>
      <vt:lpstr>Storing a B-Tree in Files</vt:lpstr>
      <vt:lpstr>Next Class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Trees</dc:title>
  <dc:creator>Stephen Dannelly</dc:creator>
  <cp:lastModifiedBy>Stephen Dannelly</cp:lastModifiedBy>
  <cp:revision>22</cp:revision>
  <dcterms:created xsi:type="dcterms:W3CDTF">2011-04-18T15:55:32Z</dcterms:created>
  <dcterms:modified xsi:type="dcterms:W3CDTF">2011-04-18T19:33:40Z</dcterms:modified>
</cp:coreProperties>
</file>