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6" r:id="rId12"/>
    <p:sldId id="265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020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BF362-4BA9-456B-B606-9DE784B1576F}" type="datetimeFigureOut">
              <a:rPr lang="en-US" smtClean="0"/>
              <a:t>4/18/2011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AAB85A-0EB1-49EE-AC7E-6E70603A79B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BF362-4BA9-456B-B606-9DE784B1576F}" type="datetimeFigureOut">
              <a:rPr lang="en-US" smtClean="0"/>
              <a:t>4/18/2011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AAB85A-0EB1-49EE-AC7E-6E70603A79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BF362-4BA9-456B-B606-9DE784B1576F}" type="datetimeFigureOut">
              <a:rPr lang="en-US" smtClean="0"/>
              <a:t>4/18/2011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AAB85A-0EB1-49EE-AC7E-6E70603A79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BF362-4BA9-456B-B606-9DE784B1576F}" type="datetimeFigureOut">
              <a:rPr lang="en-US" smtClean="0"/>
              <a:t>4/18/2011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AAB85A-0EB1-49EE-AC7E-6E70603A79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BF362-4BA9-456B-B606-9DE784B1576F}" type="datetimeFigureOut">
              <a:rPr lang="en-US" smtClean="0"/>
              <a:t>4/18/2011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AAB85A-0EB1-49EE-AC7E-6E70603A79B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BF362-4BA9-456B-B606-9DE784B1576F}" type="datetimeFigureOut">
              <a:rPr lang="en-US" smtClean="0"/>
              <a:t>4/18/2011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AAB85A-0EB1-49EE-AC7E-6E70603A79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BF362-4BA9-456B-B606-9DE784B1576F}" type="datetimeFigureOut">
              <a:rPr lang="en-US" smtClean="0"/>
              <a:t>4/18/2011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AAB85A-0EB1-49EE-AC7E-6E70603A79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BF362-4BA9-456B-B606-9DE784B1576F}" type="datetimeFigureOut">
              <a:rPr lang="en-US" smtClean="0"/>
              <a:t>4/18/2011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AAB85A-0EB1-49EE-AC7E-6E70603A79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BF362-4BA9-456B-B606-9DE784B1576F}" type="datetimeFigureOut">
              <a:rPr lang="en-US" smtClean="0"/>
              <a:t>4/18/2011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AAB85A-0EB1-49EE-AC7E-6E70603A79B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BF362-4BA9-456B-B606-9DE784B1576F}" type="datetimeFigureOut">
              <a:rPr lang="en-US" smtClean="0"/>
              <a:t>4/18/2011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AAB85A-0EB1-49EE-AC7E-6E70603A79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BF362-4BA9-456B-B606-9DE784B1576F}" type="datetimeFigureOut">
              <a:rPr lang="en-US" smtClean="0"/>
              <a:t>4/18/2011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AAB85A-0EB1-49EE-AC7E-6E70603A79B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7CBF362-4BA9-456B-B606-9DE784B1576F}" type="datetimeFigureOut">
              <a:rPr lang="en-US" smtClean="0"/>
              <a:t>4/18/2011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8AAB85A-0EB1-49EE-AC7E-6E70603A79B1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b="1" dirty="0" smtClean="0"/>
              <a:t>B-Trees</a:t>
            </a:r>
            <a:endParaRPr lang="en-US" sz="7200" b="1" dirty="0"/>
          </a:p>
        </p:txBody>
      </p:sp>
      <p:pic>
        <p:nvPicPr>
          <p:cNvPr id="15362" name="Picture 2" descr="http://t1.gstatic.com/images?q=tbn:ANd9GcQOEPNofhB68mCX9Lvj8IvLGX2FGGOHIZD78dWqZFzAnbUHQeh5V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791280"/>
            <a:ext cx="3019425" cy="392372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581400" y="4343400"/>
            <a:ext cx="9906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Definition of B-Tree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75" indent="-3175">
              <a:buNone/>
            </a:pPr>
            <a:r>
              <a:rPr lang="en-US" dirty="0" smtClean="0">
                <a:solidFill>
                  <a:schemeClr val="accent3"/>
                </a:solidFill>
              </a:rPr>
              <a:t>In general, a B-Tree of Order N has the following properties:</a:t>
            </a:r>
          </a:p>
          <a:p>
            <a:pPr marL="596646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the root has at least two descendants, or is a leaf</a:t>
            </a:r>
          </a:p>
          <a:p>
            <a:pPr marL="596646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each node has no mode that N descendents</a:t>
            </a:r>
          </a:p>
          <a:p>
            <a:pPr marL="596646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each node that is not the root or a leaf has at least N/2 descendants</a:t>
            </a:r>
          </a:p>
          <a:p>
            <a:pPr marL="596646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all leaf nodes are at the same level</a:t>
            </a:r>
          </a:p>
          <a:p>
            <a:pPr marL="596646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en-US" sz="24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nonleaf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node with k descendants contains k-1 key values</a:t>
            </a:r>
            <a:endParaRPr lang="en-US" sz="24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B+ Trees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2800" dirty="0" smtClean="0"/>
              <a:t>Since search time = depth of tree, we need to keep the tree short and wide</a:t>
            </a:r>
          </a:p>
          <a:p>
            <a:pPr>
              <a:spcBef>
                <a:spcPts val="1800"/>
              </a:spcBef>
            </a:pPr>
            <a:r>
              <a:rPr lang="en-US" sz="2800" dirty="0" smtClean="0"/>
              <a:t>Uneven tree (some full nodes and some near empty nodes, or leans to one side) creates poor performance</a:t>
            </a:r>
          </a:p>
          <a:p>
            <a:pPr>
              <a:spcBef>
                <a:spcPts val="1800"/>
              </a:spcBef>
            </a:pPr>
            <a:r>
              <a:rPr lang="en-US" sz="2800" dirty="0" smtClean="0"/>
              <a:t>Using a slightly smarter split method during add keeps the tree short and balanced</a:t>
            </a:r>
          </a:p>
          <a:p>
            <a:pPr>
              <a:spcBef>
                <a:spcPts val="1800"/>
              </a:spcBef>
            </a:pPr>
            <a:r>
              <a:rPr lang="en-US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B+ Tree is the de facto standard for databases</a:t>
            </a:r>
            <a:endParaRPr lang="en-US" sz="28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Storing a B-Tree in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8001000" cy="4800600"/>
          </a:xfrm>
        </p:spPr>
        <p:txBody>
          <a:bodyPr/>
          <a:lstStyle/>
          <a:p>
            <a:r>
              <a:rPr lang="en-US" dirty="0" smtClean="0"/>
              <a:t>Data File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order does not matter</a:t>
            </a:r>
          </a:p>
          <a:p>
            <a:r>
              <a:rPr lang="en-US" dirty="0" smtClean="0"/>
              <a:t>Index File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lists of indexes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each index: key, RRN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90600" y="4953000"/>
          <a:ext cx="297180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475"/>
                <a:gridCol w="371475"/>
                <a:gridCol w="371475"/>
                <a:gridCol w="371475"/>
                <a:gridCol w="371475"/>
                <a:gridCol w="371475"/>
                <a:gridCol w="371475"/>
                <a:gridCol w="371475"/>
              </a:tblGrid>
              <a:tr h="22860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" y="5638800"/>
          <a:ext cx="213360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"/>
                <a:gridCol w="266700"/>
                <a:gridCol w="266700"/>
                <a:gridCol w="266700"/>
                <a:gridCol w="266700"/>
                <a:gridCol w="266700"/>
                <a:gridCol w="266700"/>
                <a:gridCol w="266700"/>
              </a:tblGrid>
              <a:tr h="22860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rot="16200000" flipH="1">
            <a:off x="1028700" y="5295900"/>
            <a:ext cx="533400" cy="152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086600" y="5638800"/>
          <a:ext cx="190500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125"/>
                <a:gridCol w="238125"/>
                <a:gridCol w="238125"/>
                <a:gridCol w="238125"/>
                <a:gridCol w="238125"/>
                <a:gridCol w="238125"/>
                <a:gridCol w="238125"/>
                <a:gridCol w="238125"/>
              </a:tblGrid>
              <a:tr h="22860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W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 rot="16200000" flipH="1">
            <a:off x="1981200" y="5105400"/>
            <a:ext cx="990600" cy="990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657600" y="5638800"/>
          <a:ext cx="213360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"/>
                <a:gridCol w="266700"/>
                <a:gridCol w="266700"/>
                <a:gridCol w="266700"/>
                <a:gridCol w="266700"/>
                <a:gridCol w="266700"/>
                <a:gridCol w="266700"/>
                <a:gridCol w="266700"/>
              </a:tblGrid>
              <a:tr h="22860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>
          <a:xfrm>
            <a:off x="2667000" y="5105400"/>
            <a:ext cx="1752600" cy="533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5562600" y="6172200"/>
          <a:ext cx="213360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"/>
                <a:gridCol w="266700"/>
                <a:gridCol w="266700"/>
                <a:gridCol w="266700"/>
                <a:gridCol w="266700"/>
                <a:gridCol w="266700"/>
                <a:gridCol w="266700"/>
                <a:gridCol w="266700"/>
              </a:tblGrid>
              <a:tr h="22860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2057400" y="6096000"/>
          <a:ext cx="213360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"/>
                <a:gridCol w="266700"/>
                <a:gridCol w="266700"/>
                <a:gridCol w="266700"/>
                <a:gridCol w="266700"/>
                <a:gridCol w="266700"/>
                <a:gridCol w="266700"/>
                <a:gridCol w="266700"/>
              </a:tblGrid>
              <a:tr h="22860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715000" y="4953000"/>
          <a:ext cx="213360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"/>
                <a:gridCol w="266700"/>
                <a:gridCol w="266700"/>
                <a:gridCol w="266700"/>
                <a:gridCol w="266700"/>
                <a:gridCol w="266700"/>
                <a:gridCol w="266700"/>
                <a:gridCol w="266700"/>
              </a:tblGrid>
              <a:tr h="22860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W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3962400" y="4419600"/>
          <a:ext cx="213360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"/>
                <a:gridCol w="266700"/>
                <a:gridCol w="266700"/>
                <a:gridCol w="266700"/>
                <a:gridCol w="266700"/>
                <a:gridCol w="266700"/>
                <a:gridCol w="266700"/>
                <a:gridCol w="266700"/>
              </a:tblGrid>
              <a:tr h="22860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W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5" name="Straight Arrow Connector 14"/>
          <p:cNvCxnSpPr/>
          <p:nvPr/>
        </p:nvCxnSpPr>
        <p:spPr>
          <a:xfrm>
            <a:off x="4648200" y="4572000"/>
            <a:ext cx="1295400" cy="381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 flipV="1">
            <a:off x="2667000" y="4572000"/>
            <a:ext cx="1447800" cy="381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400800" y="5105400"/>
            <a:ext cx="1295400" cy="533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6200000" flipH="1">
            <a:off x="5676900" y="5295900"/>
            <a:ext cx="1066800" cy="685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7086600" y="228600"/>
          <a:ext cx="1524000" cy="44196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81000"/>
                <a:gridCol w="381000"/>
                <a:gridCol w="381000"/>
                <a:gridCol w="381000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Key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IRN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RRN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P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4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W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--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--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4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D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12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M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16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P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20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--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24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9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W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28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10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--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11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--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12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A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4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13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14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C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15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D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16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G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11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17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I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18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M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19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--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20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N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10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21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P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22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--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23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--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24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R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13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25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26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27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--</a:t>
                      </a:r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0" name="Line Callout 3 19"/>
          <p:cNvSpPr/>
          <p:nvPr/>
        </p:nvSpPr>
        <p:spPr>
          <a:xfrm>
            <a:off x="762000" y="3962400"/>
            <a:ext cx="2590800" cy="762000"/>
          </a:xfrm>
          <a:prstGeom prst="borderCallout3">
            <a:avLst>
              <a:gd name="adj1" fmla="val 48401"/>
              <a:gd name="adj2" fmla="val -255"/>
              <a:gd name="adj3" fmla="val 78052"/>
              <a:gd name="adj4" fmla="val -17401"/>
              <a:gd name="adj5" fmla="val 166279"/>
              <a:gd name="adj6" fmla="val -10511"/>
              <a:gd name="adj7" fmla="val 194241"/>
              <a:gd name="adj8" fmla="val 14087"/>
            </a:avLst>
          </a:prstGeom>
          <a:solidFill>
            <a:schemeClr val="accent2">
              <a:lumMod val="40000"/>
              <a:lumOff val="60000"/>
            </a:schemeClr>
          </a:solidFill>
          <a:ln w="412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accent3"/>
                </a:solidFill>
              </a:rPr>
              <a:t>When inserting a new node, does its placement in the index file matter? </a:t>
            </a:r>
            <a:endParaRPr lang="en-US" sz="1400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Next Class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600" b="1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of the entire semester</a:t>
            </a:r>
          </a:p>
          <a:p>
            <a:pPr marL="457200" indent="-374650">
              <a:spcBef>
                <a:spcPts val="1800"/>
              </a:spcBef>
              <a:buClr>
                <a:srgbClr val="FF0000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Sorting and Binary Searching</a:t>
            </a:r>
          </a:p>
          <a:p>
            <a:pPr marL="457200" indent="-374650">
              <a:buClr>
                <a:srgbClr val="FF0000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FAT v. NTFS v. Linux</a:t>
            </a:r>
          </a:p>
          <a:p>
            <a:pPr marL="457200" indent="-374650">
              <a:buClr>
                <a:srgbClr val="FF0000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File Access Times</a:t>
            </a:r>
          </a:p>
          <a:p>
            <a:pPr marL="457200" indent="-374650">
              <a:buClr>
                <a:srgbClr val="FF0000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Fragmented Files</a:t>
            </a:r>
          </a:p>
          <a:p>
            <a:pPr marL="457200" indent="-374650">
              <a:buClr>
                <a:srgbClr val="FF0000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which is best storage method</a:t>
            </a:r>
          </a:p>
          <a:p>
            <a:pPr lvl="1"/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ndexed</a:t>
            </a:r>
          </a:p>
          <a:p>
            <a:pPr lvl="1"/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B-Tree</a:t>
            </a:r>
          </a:p>
          <a:p>
            <a:pPr lvl="1"/>
            <a:r>
              <a:rPr lang="en-US" sz="240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Hashed</a:t>
            </a:r>
            <a:endParaRPr lang="en-US" sz="24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295400" y="1295400"/>
            <a:ext cx="7467600" cy="0"/>
          </a:xfrm>
          <a:prstGeom prst="line">
            <a:avLst/>
          </a:prstGeom>
          <a:ln w="53975">
            <a:gradFill>
              <a:gsLst>
                <a:gs pos="0">
                  <a:schemeClr val="accent5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6934200" cy="11430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But first,</a:t>
            </a:r>
            <a:br>
              <a:rPr lang="en-US" sz="3200" b="1" dirty="0" smtClean="0"/>
            </a:br>
            <a:r>
              <a:rPr lang="en-US" sz="3200" b="1" dirty="0" smtClean="0"/>
              <a:t>a little note about data structures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752600"/>
          </a:xfrm>
        </p:spPr>
        <p:txBody>
          <a:bodyPr/>
          <a:lstStyle/>
          <a:p>
            <a:r>
              <a:rPr lang="en-US" dirty="0" smtClean="0"/>
              <a:t>Not all data structures work well as file structures</a:t>
            </a:r>
          </a:p>
          <a:p>
            <a:r>
              <a:rPr lang="en-US" dirty="0" smtClean="0"/>
              <a:t>Example: Binary Search Tree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95800" y="3276600"/>
            <a:ext cx="1219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Knight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276600" y="4191000"/>
            <a:ext cx="1219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Gibson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096000" y="4191000"/>
            <a:ext cx="1219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Sanders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133600" y="5181600"/>
            <a:ext cx="1219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Coleman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038600" y="5181600"/>
            <a:ext cx="1219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Hudson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715000" y="5181600"/>
            <a:ext cx="1219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Monroe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4" idx="2"/>
            <a:endCxn id="5" idx="0"/>
          </p:cNvCxnSpPr>
          <p:nvPr/>
        </p:nvCxnSpPr>
        <p:spPr>
          <a:xfrm rot="5400000">
            <a:off x="4267200" y="3352800"/>
            <a:ext cx="457200" cy="1219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4" idx="2"/>
            <a:endCxn id="6" idx="0"/>
          </p:cNvCxnSpPr>
          <p:nvPr/>
        </p:nvCxnSpPr>
        <p:spPr>
          <a:xfrm rot="16200000" flipH="1">
            <a:off x="5676900" y="3162300"/>
            <a:ext cx="457200" cy="1600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2"/>
            <a:endCxn id="9" idx="0"/>
          </p:cNvCxnSpPr>
          <p:nvPr/>
        </p:nvCxnSpPr>
        <p:spPr>
          <a:xfrm rot="5400000">
            <a:off x="6248400" y="4724400"/>
            <a:ext cx="533400" cy="381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2"/>
            <a:endCxn id="8" idx="0"/>
          </p:cNvCxnSpPr>
          <p:nvPr/>
        </p:nvCxnSpPr>
        <p:spPr>
          <a:xfrm rot="16200000" flipH="1">
            <a:off x="4000500" y="4533900"/>
            <a:ext cx="533400" cy="762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2"/>
            <a:endCxn id="7" idx="0"/>
          </p:cNvCxnSpPr>
          <p:nvPr/>
        </p:nvCxnSpPr>
        <p:spPr>
          <a:xfrm rot="5400000">
            <a:off x="3048000" y="4343400"/>
            <a:ext cx="533400" cy="1143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for B-Trees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Index too large for memory</a:t>
            </a:r>
          </a:p>
          <a:p>
            <a:r>
              <a:rPr lang="en-US" dirty="0" smtClean="0"/>
              <a:t>search time better than binary search</a:t>
            </a:r>
          </a:p>
          <a:p>
            <a:r>
              <a:rPr lang="en-US" dirty="0" smtClean="0"/>
              <a:t>not just fast search, but also fast delete and fast insert</a:t>
            </a:r>
          </a:p>
          <a:p>
            <a:endParaRPr lang="en-US" dirty="0" smtClean="0"/>
          </a:p>
          <a:p>
            <a:r>
              <a:rPr lang="en-US" dirty="0" smtClean="0"/>
              <a:t>What's the "B" stand for?</a:t>
            </a:r>
          </a:p>
          <a:p>
            <a:pPr lvl="1"/>
            <a:r>
              <a:rPr lang="en-US" dirty="0" smtClean="0"/>
              <a:t>Bayer and </a:t>
            </a:r>
            <a:r>
              <a:rPr lang="en-US" dirty="0" err="1" smtClean="0"/>
              <a:t>McCreight</a:t>
            </a:r>
            <a:endParaRPr lang="en-US" dirty="0" smtClean="0"/>
          </a:p>
          <a:p>
            <a:pPr lvl="1"/>
            <a:r>
              <a:rPr lang="en-US" dirty="0" smtClean="0"/>
              <a:t>Boeing</a:t>
            </a:r>
          </a:p>
          <a:p>
            <a:pPr lvl="1"/>
            <a:r>
              <a:rPr lang="en-US" dirty="0" smtClean="0"/>
              <a:t>balanced, bushy, broad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Indexed Files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790688" cy="4800600"/>
          </a:xfrm>
        </p:spPr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Searching</a:t>
            </a:r>
          </a:p>
          <a:p>
            <a:pPr lvl="1"/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Dannelly</a:t>
            </a:r>
          </a:p>
          <a:p>
            <a:pPr>
              <a:spcBef>
                <a:spcPts val="3000"/>
              </a:spcBef>
            </a:pPr>
            <a:r>
              <a:rPr lang="en-US" dirty="0" smtClean="0">
                <a:solidFill>
                  <a:schemeClr val="accent3"/>
                </a:solidFill>
              </a:rPr>
              <a:t>Deleting</a:t>
            </a:r>
          </a:p>
          <a:p>
            <a:pPr lvl="1"/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Duncan</a:t>
            </a:r>
          </a:p>
          <a:p>
            <a:pPr>
              <a:spcBef>
                <a:spcPts val="3000"/>
              </a:spcBef>
            </a:pPr>
            <a:r>
              <a:rPr lang="en-US" dirty="0" smtClean="0">
                <a:solidFill>
                  <a:schemeClr val="accent3"/>
                </a:solidFill>
              </a:rPr>
              <a:t>Adding</a:t>
            </a:r>
          </a:p>
          <a:p>
            <a:pPr lvl="1"/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Walters</a:t>
            </a:r>
          </a:p>
          <a:p>
            <a:pPr lvl="1"/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Aardvark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424057" y="494726"/>
          <a:ext cx="1567543" cy="60584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885"/>
                <a:gridCol w="587829"/>
                <a:gridCol w="587829"/>
              </a:tblGrid>
              <a:tr h="267359">
                <a:tc>
                  <a:txBody>
                    <a:bodyPr/>
                    <a:lstStyle/>
                    <a:p>
                      <a:pPr algn="ctr"/>
                      <a:endParaRPr lang="en-US" sz="1100" b="1" dirty="0">
                        <a:solidFill>
                          <a:schemeClr val="accent3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rgbClr val="FFC000"/>
                          </a:solidFill>
                        </a:rPr>
                        <a:t>Name</a:t>
                      </a:r>
                      <a:endParaRPr lang="en-US" sz="1100" b="1" dirty="0">
                        <a:solidFill>
                          <a:srgbClr val="FFC000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 smtClean="0"/>
                        <a:t>Yadda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aseline="0" dirty="0" err="1" smtClean="0"/>
                        <a:t>yadda</a:t>
                      </a:r>
                      <a:endParaRPr lang="en-US" sz="1000" baseline="0" dirty="0" smtClean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95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US" sz="100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Carey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95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US" sz="100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Foster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95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US" sz="100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Barnes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95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US" sz="100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err="1" smtClean="0"/>
                        <a:t>Zinn</a:t>
                      </a:r>
                      <a:endParaRPr lang="en-US" sz="1000" dirty="0" smtClean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95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accent6"/>
                          </a:solidFill>
                        </a:rPr>
                        <a:t>4</a:t>
                      </a:r>
                      <a:endParaRPr lang="en-US" sz="100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Critter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95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accent6"/>
                          </a:solidFill>
                        </a:rPr>
                        <a:t>5</a:t>
                      </a:r>
                      <a:endParaRPr lang="en-US" sz="100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Faulk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95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accent6"/>
                          </a:solidFill>
                        </a:rPr>
                        <a:t>6</a:t>
                      </a:r>
                      <a:endParaRPr lang="en-US" sz="100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Adams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95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accent6"/>
                          </a:solidFill>
                        </a:rPr>
                        <a:t>7</a:t>
                      </a:r>
                      <a:endParaRPr lang="en-US" sz="100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err="1" smtClean="0"/>
                        <a:t>Wilks</a:t>
                      </a:r>
                      <a:endParaRPr lang="en-US" sz="1000" dirty="0" smtClean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95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accent6"/>
                          </a:solidFill>
                        </a:rPr>
                        <a:t>8</a:t>
                      </a:r>
                      <a:endParaRPr lang="en-US" sz="100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Bishop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95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accent6"/>
                          </a:solidFill>
                        </a:rPr>
                        <a:t>9</a:t>
                      </a:r>
                      <a:endParaRPr lang="en-US" sz="100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Farrow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95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accent6"/>
                          </a:solidFill>
                        </a:rPr>
                        <a:t>10</a:t>
                      </a:r>
                      <a:endParaRPr lang="en-US" sz="100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Duncan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95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accent6"/>
                          </a:solidFill>
                        </a:rPr>
                        <a:t>11</a:t>
                      </a:r>
                      <a:endParaRPr lang="en-US" sz="100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Dinkins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95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accent6"/>
                          </a:solidFill>
                        </a:rPr>
                        <a:t>12</a:t>
                      </a:r>
                      <a:endParaRPr lang="en-US" sz="100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West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95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accent6"/>
                          </a:solidFill>
                        </a:rPr>
                        <a:t>.</a:t>
                      </a:r>
                      <a:r>
                        <a:rPr lang="en-US" sz="1000" baseline="0" dirty="0" smtClean="0">
                          <a:solidFill>
                            <a:schemeClr val="accent6"/>
                          </a:solidFill>
                        </a:rPr>
                        <a:t> . .</a:t>
                      </a:r>
                      <a:endParaRPr lang="en-US" sz="100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. . .</a:t>
                      </a:r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95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accent6"/>
                          </a:solidFill>
                        </a:rPr>
                        <a:t>18</a:t>
                      </a:r>
                      <a:endParaRPr lang="en-US" sz="100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Bell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95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accent6"/>
                          </a:solidFill>
                        </a:rPr>
                        <a:t>19</a:t>
                      </a:r>
                      <a:endParaRPr lang="en-US" sz="100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Conner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95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accent6"/>
                          </a:solidFill>
                        </a:rPr>
                        <a:t>20</a:t>
                      </a:r>
                      <a:endParaRPr lang="en-US" sz="100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Davis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95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accent6"/>
                          </a:solidFill>
                        </a:rPr>
                        <a:t>21</a:t>
                      </a:r>
                      <a:endParaRPr lang="en-US" sz="100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Dannelly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955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accent6"/>
                          </a:solidFill>
                        </a:rPr>
                        <a:t>...</a:t>
                      </a:r>
                      <a:endParaRPr lang="en-US" sz="160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. . .</a:t>
                      </a:r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95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accent6"/>
                          </a:solidFill>
                        </a:rPr>
                        <a:t>80</a:t>
                      </a:r>
                      <a:endParaRPr lang="en-US" sz="100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Camp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95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accent6"/>
                          </a:solidFill>
                        </a:rPr>
                        <a:t>81</a:t>
                      </a:r>
                      <a:endParaRPr lang="en-US" sz="100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Zane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95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accent6"/>
                          </a:solidFill>
                        </a:rPr>
                        <a:t>...</a:t>
                      </a:r>
                      <a:endParaRPr lang="en-US" sz="100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. . .</a:t>
                      </a:r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95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accent6"/>
                          </a:solidFill>
                        </a:rPr>
                        <a:t>98</a:t>
                      </a:r>
                      <a:endParaRPr lang="en-US" sz="100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Fuller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95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accent6"/>
                          </a:solidFill>
                        </a:rPr>
                        <a:t>99</a:t>
                      </a:r>
                      <a:endParaRPr lang="en-US" sz="100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Crook</a:t>
                      </a:r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762198" y="536460"/>
          <a:ext cx="1524000" cy="60167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81000"/>
                <a:gridCol w="635000"/>
                <a:gridCol w="508000"/>
              </a:tblGrid>
              <a:tr h="240423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Key</a:t>
                      </a:r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DRRN</a:t>
                      </a:r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0423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0</a:t>
                      </a:r>
                      <a:endParaRPr lang="en-US" sz="10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Adams</a:t>
                      </a:r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</a:t>
                      </a:r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0423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en-US" sz="10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Barnes</a:t>
                      </a:r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</a:t>
                      </a:r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0423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2</a:t>
                      </a:r>
                      <a:endParaRPr lang="en-US" sz="10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Bell</a:t>
                      </a:r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18</a:t>
                      </a:r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0423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3</a:t>
                      </a:r>
                      <a:endParaRPr lang="en-US" sz="10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Bishop</a:t>
                      </a:r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</a:t>
                      </a:r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0423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4</a:t>
                      </a:r>
                      <a:endParaRPr lang="en-US" sz="10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Camp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80</a:t>
                      </a:r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0423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5</a:t>
                      </a:r>
                      <a:endParaRPr lang="en-US" sz="10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Carey</a:t>
                      </a:r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0423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6</a:t>
                      </a:r>
                      <a:endParaRPr lang="en-US" sz="10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Conner</a:t>
                      </a:r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19</a:t>
                      </a:r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0423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7</a:t>
                      </a:r>
                      <a:endParaRPr lang="en-US" sz="10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Critter</a:t>
                      </a:r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4</a:t>
                      </a:r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0423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8</a:t>
                      </a:r>
                      <a:endParaRPr lang="en-US" sz="10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Crook</a:t>
                      </a:r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99</a:t>
                      </a:r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0423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9</a:t>
                      </a:r>
                      <a:endParaRPr lang="en-US" sz="10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Dannelly</a:t>
                      </a:r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21</a:t>
                      </a:r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0423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10</a:t>
                      </a:r>
                      <a:endParaRPr lang="en-US" sz="10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Davis</a:t>
                      </a:r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20</a:t>
                      </a:r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0423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11</a:t>
                      </a:r>
                      <a:endParaRPr lang="en-US" sz="10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Dinkins</a:t>
                      </a:r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11</a:t>
                      </a:r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0423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12</a:t>
                      </a:r>
                      <a:endParaRPr lang="en-US" sz="10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Duncan</a:t>
                      </a:r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10</a:t>
                      </a:r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0423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.</a:t>
                      </a:r>
                      <a:r>
                        <a:rPr lang="en-US" sz="1000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 . .</a:t>
                      </a:r>
                      <a:endParaRPr lang="en-US" sz="10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.</a:t>
                      </a:r>
                      <a:r>
                        <a:rPr lang="en-US" sz="1000" baseline="0" dirty="0" smtClean="0"/>
                        <a:t> . .</a:t>
                      </a:r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.</a:t>
                      </a:r>
                      <a:r>
                        <a:rPr lang="en-US" sz="1000" baseline="0" dirty="0" smtClean="0"/>
                        <a:t> . .</a:t>
                      </a:r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0423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18</a:t>
                      </a:r>
                      <a:endParaRPr lang="en-US" sz="10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Faulk</a:t>
                      </a:r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</a:t>
                      </a:r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0423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19</a:t>
                      </a:r>
                      <a:endParaRPr lang="en-US" sz="10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Farrow</a:t>
                      </a:r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9</a:t>
                      </a:r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0423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20</a:t>
                      </a:r>
                      <a:endParaRPr lang="en-US" sz="10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Foster</a:t>
                      </a:r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0423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21</a:t>
                      </a:r>
                      <a:endParaRPr lang="en-US" sz="10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Fuller</a:t>
                      </a:r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98</a:t>
                      </a:r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658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...</a:t>
                      </a:r>
                      <a:endParaRPr lang="en-US" sz="16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...</a:t>
                      </a:r>
                      <a:endParaRPr lang="en-US" sz="16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...</a:t>
                      </a:r>
                      <a:endParaRPr lang="en-US" sz="16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0423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80</a:t>
                      </a:r>
                      <a:endParaRPr lang="en-US" sz="10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West</a:t>
                      </a:r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12</a:t>
                      </a:r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0423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81</a:t>
                      </a:r>
                      <a:endParaRPr lang="en-US" sz="10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 smtClean="0"/>
                        <a:t>Wilks</a:t>
                      </a:r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</a:t>
                      </a:r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0423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...</a:t>
                      </a:r>
                      <a:endParaRPr lang="en-US" sz="10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...</a:t>
                      </a:r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...</a:t>
                      </a:r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0423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98</a:t>
                      </a:r>
                      <a:endParaRPr lang="en-US" sz="10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Zane</a:t>
                      </a:r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81</a:t>
                      </a:r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0423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99</a:t>
                      </a:r>
                      <a:endParaRPr lang="en-US" sz="10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 smtClean="0"/>
                        <a:t>Zinn</a:t>
                      </a:r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</a:t>
                      </a:r>
                      <a:endParaRPr 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657600" y="2743200"/>
          <a:ext cx="1965959" cy="381725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5760"/>
                <a:gridCol w="838200"/>
                <a:gridCol w="761999"/>
              </a:tblGrid>
              <a:tr h="342531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accent5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Key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IRRN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accent5"/>
                          </a:solidFill>
                        </a:rPr>
                        <a:t>0</a:t>
                      </a:r>
                      <a:endParaRPr lang="en-US" sz="1100" dirty="0">
                        <a:solidFill>
                          <a:schemeClr val="accent5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Adams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accent5"/>
                          </a:solidFill>
                        </a:rPr>
                        <a:t>1</a:t>
                      </a:r>
                      <a:endParaRPr lang="en-US" sz="1100" dirty="0">
                        <a:solidFill>
                          <a:schemeClr val="accent5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Davis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accent5"/>
                          </a:solidFill>
                        </a:rPr>
                        <a:t>2</a:t>
                      </a:r>
                      <a:endParaRPr lang="en-US" sz="1100" dirty="0">
                        <a:solidFill>
                          <a:schemeClr val="accent5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Foster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accent5"/>
                          </a:solidFill>
                        </a:rPr>
                        <a:t>3</a:t>
                      </a:r>
                      <a:endParaRPr lang="en-US" sz="1100" dirty="0">
                        <a:solidFill>
                          <a:schemeClr val="accent5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Ingram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30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accent5"/>
                          </a:solidFill>
                        </a:rPr>
                        <a:t>4</a:t>
                      </a:r>
                      <a:endParaRPr lang="en-US" sz="1100" dirty="0">
                        <a:solidFill>
                          <a:schemeClr val="accent5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Lambert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40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accent5"/>
                          </a:solidFill>
                        </a:rPr>
                        <a:t>5</a:t>
                      </a:r>
                      <a:endParaRPr lang="en-US" sz="1100" dirty="0">
                        <a:solidFill>
                          <a:schemeClr val="accent5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Norris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50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accent5"/>
                          </a:solidFill>
                        </a:rPr>
                        <a:t>6</a:t>
                      </a:r>
                      <a:endParaRPr lang="en-US" sz="1100" dirty="0">
                        <a:solidFill>
                          <a:schemeClr val="accent5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Randall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60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accent5"/>
                          </a:solidFill>
                        </a:rPr>
                        <a:t>7</a:t>
                      </a:r>
                      <a:endParaRPr lang="en-US" sz="1100" dirty="0">
                        <a:solidFill>
                          <a:schemeClr val="accent5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Tyler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70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accent5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West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80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accent5"/>
                          </a:solidFill>
                        </a:rPr>
                        <a:t>9</a:t>
                      </a:r>
                      <a:endParaRPr lang="en-US" sz="1100" dirty="0">
                        <a:solidFill>
                          <a:schemeClr val="accent5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Young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90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248535" y="2438400"/>
            <a:ext cx="11603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accent5">
                    <a:lumMod val="75000"/>
                  </a:schemeClr>
                </a:solidFill>
              </a:rPr>
              <a:t>Level </a:t>
            </a:r>
            <a:r>
              <a:rPr lang="en-US" sz="1600" b="1" dirty="0" smtClean="0">
                <a:solidFill>
                  <a:schemeClr val="accent5">
                    <a:lumMod val="75000"/>
                  </a:schemeClr>
                </a:solidFill>
              </a:rPr>
              <a:t>One</a:t>
            </a:r>
            <a:endParaRPr lang="en-US" sz="1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08615" y="228600"/>
            <a:ext cx="11065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accent4">
                    <a:lumMod val="50000"/>
                  </a:schemeClr>
                </a:solidFill>
              </a:rPr>
              <a:t>Level </a:t>
            </a:r>
            <a:r>
              <a:rPr lang="en-US" sz="1600" b="1" dirty="0" smtClean="0">
                <a:solidFill>
                  <a:schemeClr val="accent4">
                    <a:lumMod val="50000"/>
                  </a:schemeClr>
                </a:solidFill>
              </a:rPr>
              <a:t>Two</a:t>
            </a:r>
            <a:endParaRPr lang="en-US" sz="16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48600" y="152400"/>
            <a:ext cx="1040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accent1"/>
                </a:solidFill>
              </a:rPr>
              <a:t>Data File</a:t>
            </a:r>
            <a:endParaRPr lang="en-US" sz="16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B-Tree Informal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dirty="0" smtClean="0"/>
              <a:t>multi-level indexes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nodes are indexes, indexes are nodes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"Order" - maximum references in a node, minimum references is ½ the order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When node fills, split it and move up largest key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When node is too empty, combine it with parent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Insertion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8001000" cy="6858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Insert these letters into an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4-order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B-Tree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C S D T A M P I B W N G U R</a:t>
            </a:r>
          </a:p>
          <a:p>
            <a:r>
              <a:rPr lang="en-US" sz="2800" dirty="0" smtClean="0"/>
              <a:t>After C S D and T</a:t>
            </a:r>
          </a:p>
          <a:p>
            <a:endParaRPr lang="en-US" dirty="0" smtClean="0"/>
          </a:p>
          <a:p>
            <a:pPr>
              <a:spcBef>
                <a:spcPts val="0"/>
              </a:spcBef>
            </a:pPr>
            <a:r>
              <a:rPr lang="en-US" sz="2800" dirty="0" smtClean="0"/>
              <a:t>After A, node splits and largest keys move up</a:t>
            </a:r>
          </a:p>
          <a:p>
            <a:pPr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sz="2800" dirty="0" smtClean="0"/>
              <a:t>M and P are added to right node, but so </a:t>
            </a:r>
            <a:r>
              <a:rPr lang="en-US" sz="2800" dirty="0" smtClean="0"/>
              <a:t>i</a:t>
            </a:r>
            <a:r>
              <a:rPr lang="en-US" sz="2800" dirty="0" smtClean="0"/>
              <a:t>s I</a:t>
            </a: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362200" y="3200400"/>
          <a:ext cx="304800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</a:tblGrid>
              <a:tr h="22860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200400" y="3962400"/>
          <a:ext cx="297180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475"/>
                <a:gridCol w="371475"/>
                <a:gridCol w="371475"/>
                <a:gridCol w="371475"/>
                <a:gridCol w="371475"/>
                <a:gridCol w="371475"/>
                <a:gridCol w="371475"/>
                <a:gridCol w="371475"/>
              </a:tblGrid>
              <a:tr h="22860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029200" y="4648200"/>
          <a:ext cx="297180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475"/>
                <a:gridCol w="371475"/>
                <a:gridCol w="371475"/>
                <a:gridCol w="371475"/>
                <a:gridCol w="371475"/>
                <a:gridCol w="371475"/>
                <a:gridCol w="371475"/>
                <a:gridCol w="371475"/>
              </a:tblGrid>
              <a:tr h="22860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219200" y="4648200"/>
          <a:ext cx="297180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475"/>
                <a:gridCol w="371475"/>
                <a:gridCol w="371475"/>
                <a:gridCol w="371475"/>
                <a:gridCol w="371475"/>
                <a:gridCol w="371475"/>
                <a:gridCol w="371475"/>
                <a:gridCol w="371475"/>
              </a:tblGrid>
              <a:tr h="22860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>
          <a:xfrm rot="10800000" flipV="1">
            <a:off x="2667000" y="4114800"/>
            <a:ext cx="762000" cy="533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114800" y="4114800"/>
            <a:ext cx="1752600" cy="533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3352800" y="5486400"/>
          <a:ext cx="297180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475"/>
                <a:gridCol w="371475"/>
                <a:gridCol w="371475"/>
                <a:gridCol w="371475"/>
                <a:gridCol w="371475"/>
                <a:gridCol w="371475"/>
                <a:gridCol w="371475"/>
                <a:gridCol w="371475"/>
              </a:tblGrid>
              <a:tr h="22860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3048000" y="6172200"/>
          <a:ext cx="297180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475"/>
                <a:gridCol w="371475"/>
                <a:gridCol w="371475"/>
                <a:gridCol w="371475"/>
                <a:gridCol w="371475"/>
                <a:gridCol w="371475"/>
                <a:gridCol w="371475"/>
                <a:gridCol w="371475"/>
              </a:tblGrid>
              <a:tr h="22860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0" y="6172200"/>
          <a:ext cx="297180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475"/>
                <a:gridCol w="371475"/>
                <a:gridCol w="371475"/>
                <a:gridCol w="371475"/>
                <a:gridCol w="371475"/>
                <a:gridCol w="371475"/>
                <a:gridCol w="371475"/>
                <a:gridCol w="371475"/>
              </a:tblGrid>
              <a:tr h="22860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8" name="Straight Arrow Connector 17"/>
          <p:cNvCxnSpPr/>
          <p:nvPr/>
        </p:nvCxnSpPr>
        <p:spPr>
          <a:xfrm rot="10800000" flipV="1">
            <a:off x="2209800" y="5638800"/>
            <a:ext cx="1371600" cy="533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029200" y="5638800"/>
            <a:ext cx="2133600" cy="533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6172200" y="6172200"/>
          <a:ext cx="297180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475"/>
                <a:gridCol w="371475"/>
                <a:gridCol w="371475"/>
                <a:gridCol w="371475"/>
                <a:gridCol w="371475"/>
                <a:gridCol w="371475"/>
                <a:gridCol w="371475"/>
                <a:gridCol w="371475"/>
              </a:tblGrid>
              <a:tr h="22860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25" name="Straight Arrow Connector 24"/>
          <p:cNvCxnSpPr/>
          <p:nvPr/>
        </p:nvCxnSpPr>
        <p:spPr>
          <a:xfrm rot="16200000" flipH="1">
            <a:off x="4076700" y="5829300"/>
            <a:ext cx="533400" cy="152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4770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C S D T A M P I B W N G U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R</a:t>
            </a:r>
          </a:p>
          <a:p>
            <a:r>
              <a:rPr lang="en-US" sz="2800" dirty="0" smtClean="0"/>
              <a:t>B, W, and N are no problem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Insertion of G causes another split, then U is no problem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Inserting R causes right node to split, then root to split</a:t>
            </a:r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352800" y="1143000"/>
          <a:ext cx="297180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475"/>
                <a:gridCol w="371475"/>
                <a:gridCol w="371475"/>
                <a:gridCol w="371475"/>
                <a:gridCol w="371475"/>
                <a:gridCol w="371475"/>
                <a:gridCol w="371475"/>
                <a:gridCol w="371475"/>
              </a:tblGrid>
              <a:tr h="22860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W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200400" y="1828800"/>
          <a:ext cx="266700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375"/>
                <a:gridCol w="333375"/>
                <a:gridCol w="333375"/>
                <a:gridCol w="333375"/>
                <a:gridCol w="333375"/>
                <a:gridCol w="333375"/>
                <a:gridCol w="333375"/>
                <a:gridCol w="333375"/>
              </a:tblGrid>
              <a:tr h="22860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" y="1828800"/>
          <a:ext cx="274320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"/>
                <a:gridCol w="342900"/>
                <a:gridCol w="342900"/>
                <a:gridCol w="342900"/>
                <a:gridCol w="342900"/>
                <a:gridCol w="342900"/>
                <a:gridCol w="342900"/>
                <a:gridCol w="342900"/>
              </a:tblGrid>
              <a:tr h="22860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 rot="10800000" flipV="1">
            <a:off x="2209800" y="1295400"/>
            <a:ext cx="1371600" cy="533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029200" y="1295400"/>
            <a:ext cx="2133600" cy="533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248400" y="1828800"/>
          <a:ext cx="274320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"/>
                <a:gridCol w="342900"/>
                <a:gridCol w="342900"/>
                <a:gridCol w="342900"/>
                <a:gridCol w="342900"/>
                <a:gridCol w="342900"/>
                <a:gridCol w="342900"/>
                <a:gridCol w="342900"/>
              </a:tblGrid>
              <a:tr h="22860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W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>
          <a:xfrm rot="16200000" flipH="1">
            <a:off x="4076700" y="1485900"/>
            <a:ext cx="533400" cy="152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352800" y="2590800"/>
          <a:ext cx="297180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475"/>
                <a:gridCol w="371475"/>
                <a:gridCol w="371475"/>
                <a:gridCol w="371475"/>
                <a:gridCol w="371475"/>
                <a:gridCol w="371475"/>
                <a:gridCol w="371475"/>
                <a:gridCol w="371475"/>
              </a:tblGrid>
              <a:tr h="22860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W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2514600" y="3276600"/>
          <a:ext cx="213360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"/>
                <a:gridCol w="266700"/>
                <a:gridCol w="266700"/>
                <a:gridCol w="266700"/>
                <a:gridCol w="266700"/>
                <a:gridCol w="266700"/>
                <a:gridCol w="266700"/>
                <a:gridCol w="266700"/>
              </a:tblGrid>
              <a:tr h="22860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G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152400" y="3276600"/>
          <a:ext cx="213360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"/>
                <a:gridCol w="266700"/>
                <a:gridCol w="266700"/>
                <a:gridCol w="266700"/>
                <a:gridCol w="266700"/>
                <a:gridCol w="266700"/>
                <a:gridCol w="266700"/>
                <a:gridCol w="266700"/>
              </a:tblGrid>
              <a:tr h="22860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4" name="Straight Arrow Connector 13"/>
          <p:cNvCxnSpPr/>
          <p:nvPr/>
        </p:nvCxnSpPr>
        <p:spPr>
          <a:xfrm rot="10800000" flipV="1">
            <a:off x="2209800" y="2743200"/>
            <a:ext cx="1371600" cy="533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715000" y="2743200"/>
            <a:ext cx="1981200" cy="533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7086600" y="3276600"/>
          <a:ext cx="190500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125"/>
                <a:gridCol w="238125"/>
                <a:gridCol w="238125"/>
                <a:gridCol w="238125"/>
                <a:gridCol w="238125"/>
                <a:gridCol w="238125"/>
                <a:gridCol w="238125"/>
                <a:gridCol w="238125"/>
              </a:tblGrid>
              <a:tr h="22860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W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Straight Arrow Connector 16"/>
          <p:cNvCxnSpPr/>
          <p:nvPr/>
        </p:nvCxnSpPr>
        <p:spPr>
          <a:xfrm rot="5400000">
            <a:off x="3771900" y="2781300"/>
            <a:ext cx="53340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4800600" y="3276600"/>
          <a:ext cx="213360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"/>
                <a:gridCol w="266700"/>
                <a:gridCol w="266700"/>
                <a:gridCol w="266700"/>
                <a:gridCol w="266700"/>
                <a:gridCol w="266700"/>
                <a:gridCol w="266700"/>
                <a:gridCol w="266700"/>
              </a:tblGrid>
              <a:tr h="22860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22" name="Straight Arrow Connector 21"/>
          <p:cNvCxnSpPr/>
          <p:nvPr/>
        </p:nvCxnSpPr>
        <p:spPr>
          <a:xfrm rot="16200000" flipH="1">
            <a:off x="4991100" y="2781300"/>
            <a:ext cx="53340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990600" y="4648200"/>
          <a:ext cx="297180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475"/>
                <a:gridCol w="371475"/>
                <a:gridCol w="371475"/>
                <a:gridCol w="371475"/>
                <a:gridCol w="371475"/>
                <a:gridCol w="371475"/>
                <a:gridCol w="371475"/>
                <a:gridCol w="371475"/>
              </a:tblGrid>
              <a:tr h="22860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152400" y="5334000"/>
          <a:ext cx="213360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"/>
                <a:gridCol w="266700"/>
                <a:gridCol w="266700"/>
                <a:gridCol w="266700"/>
                <a:gridCol w="266700"/>
                <a:gridCol w="266700"/>
                <a:gridCol w="266700"/>
                <a:gridCol w="266700"/>
              </a:tblGrid>
              <a:tr h="22860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28" name="Straight Arrow Connector 27"/>
          <p:cNvCxnSpPr/>
          <p:nvPr/>
        </p:nvCxnSpPr>
        <p:spPr>
          <a:xfrm rot="16200000" flipH="1">
            <a:off x="1028700" y="4991100"/>
            <a:ext cx="533400" cy="152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7086600" y="5334000"/>
          <a:ext cx="190500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125"/>
                <a:gridCol w="238125"/>
                <a:gridCol w="238125"/>
                <a:gridCol w="238125"/>
                <a:gridCol w="238125"/>
                <a:gridCol w="238125"/>
                <a:gridCol w="238125"/>
                <a:gridCol w="238125"/>
              </a:tblGrid>
              <a:tr h="22860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W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1" name="Straight Arrow Connector 30"/>
          <p:cNvCxnSpPr/>
          <p:nvPr/>
        </p:nvCxnSpPr>
        <p:spPr>
          <a:xfrm rot="16200000" flipH="1">
            <a:off x="1981200" y="4800600"/>
            <a:ext cx="990600" cy="990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Table 31"/>
          <p:cNvGraphicFramePr>
            <a:graphicFrameLocks noGrp="1"/>
          </p:cNvGraphicFramePr>
          <p:nvPr/>
        </p:nvGraphicFramePr>
        <p:xfrm>
          <a:off x="3657600" y="5334000"/>
          <a:ext cx="213360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"/>
                <a:gridCol w="266700"/>
                <a:gridCol w="266700"/>
                <a:gridCol w="266700"/>
                <a:gridCol w="266700"/>
                <a:gridCol w="266700"/>
                <a:gridCol w="266700"/>
                <a:gridCol w="266700"/>
              </a:tblGrid>
              <a:tr h="22860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3" name="Straight Arrow Connector 32"/>
          <p:cNvCxnSpPr/>
          <p:nvPr/>
        </p:nvCxnSpPr>
        <p:spPr>
          <a:xfrm>
            <a:off x="2667000" y="4800600"/>
            <a:ext cx="1752600" cy="533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Table 33"/>
          <p:cNvGraphicFramePr>
            <a:graphicFrameLocks noGrp="1"/>
          </p:cNvGraphicFramePr>
          <p:nvPr/>
        </p:nvGraphicFramePr>
        <p:xfrm>
          <a:off x="5562600" y="5867400"/>
          <a:ext cx="213360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"/>
                <a:gridCol w="266700"/>
                <a:gridCol w="266700"/>
                <a:gridCol w="266700"/>
                <a:gridCol w="266700"/>
                <a:gridCol w="266700"/>
                <a:gridCol w="266700"/>
                <a:gridCol w="266700"/>
              </a:tblGrid>
              <a:tr h="22860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2057400" y="5791200"/>
          <a:ext cx="213360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"/>
                <a:gridCol w="266700"/>
                <a:gridCol w="266700"/>
                <a:gridCol w="266700"/>
                <a:gridCol w="266700"/>
                <a:gridCol w="266700"/>
                <a:gridCol w="266700"/>
                <a:gridCol w="266700"/>
              </a:tblGrid>
              <a:tr h="22860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5715000" y="4648200"/>
          <a:ext cx="213360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"/>
                <a:gridCol w="266700"/>
                <a:gridCol w="266700"/>
                <a:gridCol w="266700"/>
                <a:gridCol w="266700"/>
                <a:gridCol w="266700"/>
                <a:gridCol w="266700"/>
                <a:gridCol w="266700"/>
              </a:tblGrid>
              <a:tr h="22860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W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3962400" y="4114800"/>
          <a:ext cx="213360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"/>
                <a:gridCol w="266700"/>
                <a:gridCol w="266700"/>
                <a:gridCol w="266700"/>
                <a:gridCol w="266700"/>
                <a:gridCol w="266700"/>
                <a:gridCol w="266700"/>
                <a:gridCol w="266700"/>
              </a:tblGrid>
              <a:tr h="22860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W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44" name="Straight Arrow Connector 43"/>
          <p:cNvCxnSpPr/>
          <p:nvPr/>
        </p:nvCxnSpPr>
        <p:spPr>
          <a:xfrm>
            <a:off x="4648200" y="4267200"/>
            <a:ext cx="1295400" cy="381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10800000" flipV="1">
            <a:off x="2667000" y="4267200"/>
            <a:ext cx="1447800" cy="381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6400800" y="4800600"/>
            <a:ext cx="1295400" cy="533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rot="16200000" flipH="1">
            <a:off x="5676900" y="4991100"/>
            <a:ext cx="1066800" cy="685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Analysis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Order Size</a:t>
            </a:r>
            <a:r>
              <a:rPr lang="en-US" dirty="0" smtClean="0"/>
              <a:t>?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match to disk cluster size and memory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Number of file accesses to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Search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depth of tree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so bigger the Order the better</a:t>
            </a:r>
          </a:p>
          <a:p>
            <a:pPr lvl="2">
              <a:spcBef>
                <a:spcPts val="0"/>
              </a:spcBef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Order = 100 and Levels = 4 == 100million records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Number of file accesses to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Delete</a:t>
            </a:r>
          </a:p>
          <a:p>
            <a:pPr marL="916686" lvl="1" indent="-514350">
              <a:spcBef>
                <a:spcPts val="0"/>
              </a:spcBef>
              <a:buFont typeface="+mj-lt"/>
              <a:buAutoNum type="arabicPeriod"/>
            </a:pPr>
            <a:r>
              <a:rPr lang="en-US" sz="2400" dirty="0" smtClean="0"/>
              <a:t>search downward to the leaf</a:t>
            </a:r>
          </a:p>
          <a:p>
            <a:pPr marL="916686" lvl="1" indent="-514350">
              <a:spcBef>
                <a:spcPts val="0"/>
              </a:spcBef>
              <a:buFont typeface="+mj-lt"/>
              <a:buAutoNum type="arabicPeriod"/>
            </a:pPr>
            <a:r>
              <a:rPr lang="en-US" sz="2400" dirty="0" smtClean="0"/>
              <a:t>modify node</a:t>
            </a:r>
          </a:p>
          <a:p>
            <a:pPr marL="916686" lvl="1" indent="-514350">
              <a:spcBef>
                <a:spcPts val="0"/>
              </a:spcBef>
              <a:buFont typeface="+mj-lt"/>
              <a:buAutoNum type="arabicPeriod"/>
            </a:pPr>
            <a:r>
              <a:rPr lang="en-US" sz="2400" dirty="0" smtClean="0"/>
              <a:t>if it was largest, adjust parent node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Analysis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Number of file accesses to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Add</a:t>
            </a:r>
          </a:p>
          <a:p>
            <a:pPr lvl="1">
              <a:spcBef>
                <a:spcPts val="1800"/>
              </a:spcBef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best case</a:t>
            </a:r>
          </a:p>
          <a:p>
            <a:pPr marL="1117854" lvl="2" indent="-514350">
              <a:buFont typeface="+mj-lt"/>
              <a:buAutoNum type="arabicPeriod"/>
            </a:pPr>
            <a:r>
              <a:rPr lang="en-US" dirty="0" smtClean="0"/>
              <a:t>search downward </a:t>
            </a:r>
          </a:p>
          <a:p>
            <a:pPr marL="1117854" lvl="2" indent="-514350">
              <a:buFont typeface="+mj-lt"/>
              <a:buAutoNum type="arabicPeriod"/>
            </a:pPr>
            <a:r>
              <a:rPr lang="en-US" dirty="0" smtClean="0"/>
              <a:t>adjust the node</a:t>
            </a:r>
          </a:p>
          <a:p>
            <a:pPr lvl="1">
              <a:spcBef>
                <a:spcPts val="1800"/>
              </a:spcBef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worst case (split)</a:t>
            </a:r>
          </a:p>
          <a:p>
            <a:pPr marL="1117854" lvl="2" indent="-514350">
              <a:buFont typeface="+mj-lt"/>
              <a:buAutoNum type="arabicPeriod"/>
            </a:pPr>
            <a:r>
              <a:rPr lang="en-US" dirty="0" smtClean="0"/>
              <a:t>search downward to the leaf</a:t>
            </a:r>
          </a:p>
          <a:p>
            <a:pPr marL="1117854" lvl="2" indent="-514350">
              <a:buFont typeface="+mj-lt"/>
              <a:buAutoNum type="arabicPeriod"/>
            </a:pPr>
            <a:r>
              <a:rPr lang="en-US" dirty="0" smtClean="0"/>
              <a:t>insert, overflow detect, split upward</a:t>
            </a:r>
          </a:p>
          <a:p>
            <a:pPr marL="1117854" lvl="2" indent="-514350">
              <a:buFont typeface="+mj-lt"/>
              <a:buAutoNum type="arabicPeriod"/>
            </a:pPr>
            <a:r>
              <a:rPr lang="en-US" dirty="0" smtClean="0"/>
              <a:t>create new root node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218</TotalTime>
  <Words>868</Words>
  <Application>Microsoft Office PowerPoint</Application>
  <PresentationFormat>On-screen Show (4:3)</PresentationFormat>
  <Paragraphs>431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Solstice</vt:lpstr>
      <vt:lpstr>B-Trees</vt:lpstr>
      <vt:lpstr>But first, a little note about data structures</vt:lpstr>
      <vt:lpstr>Motivation for B-Trees</vt:lpstr>
      <vt:lpstr>Indexed Files</vt:lpstr>
      <vt:lpstr>B-Tree Informal Definition</vt:lpstr>
      <vt:lpstr>Example Insertion</vt:lpstr>
      <vt:lpstr>Slide 7</vt:lpstr>
      <vt:lpstr>Analysis</vt:lpstr>
      <vt:lpstr>Analysis</vt:lpstr>
      <vt:lpstr>Definition of B-Tree</vt:lpstr>
      <vt:lpstr>B+ Trees</vt:lpstr>
      <vt:lpstr>Storing a B-Tree in Files</vt:lpstr>
      <vt:lpstr>Next Class</vt:lpstr>
    </vt:vector>
  </TitlesOfParts>
  <Company>Winthrop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 Trees</dc:title>
  <dc:creator>Stephen Dannelly</dc:creator>
  <cp:lastModifiedBy>Stephen Dannelly</cp:lastModifiedBy>
  <cp:revision>22</cp:revision>
  <dcterms:created xsi:type="dcterms:W3CDTF">2011-04-18T15:55:32Z</dcterms:created>
  <dcterms:modified xsi:type="dcterms:W3CDTF">2011-04-18T19:33:40Z</dcterms:modified>
</cp:coreProperties>
</file>