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8CAF1D-E700-48CE-A9E8-5074C8A3A94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A74E0C-F645-4755-948C-E3652B17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43200"/>
            <a:ext cx="6172200" cy="2275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Clusters, </a:t>
            </a:r>
            <a:br>
              <a:rPr 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Sectors,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Wastage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6172200" cy="1371600"/>
          </a:xfrm>
        </p:spPr>
        <p:txBody>
          <a:bodyPr/>
          <a:lstStyle/>
          <a:p>
            <a:pPr algn="r"/>
            <a:r>
              <a:rPr lang="en-US" dirty="0" smtClean="0"/>
              <a:t>More File Storage Details</a:t>
            </a:r>
          </a:p>
          <a:p>
            <a:pPr algn="r"/>
            <a:r>
              <a:rPr lang="en-US" dirty="0" smtClean="0"/>
              <a:t>CSCI 325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7467600" cy="235915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Usage = 90.6KB / 92.0KB = 98.48%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Wastage = 100% - 98.48% = 1.52%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5852"/>
          <a:stretch>
            <a:fillRect/>
          </a:stretch>
        </p:blipFill>
        <p:spPr bwMode="auto">
          <a:xfrm>
            <a:off x="4343400" y="555616"/>
            <a:ext cx="4029075" cy="302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744497">
            <a:off x="2112085" y="2513020"/>
            <a:ext cx="2257364" cy="527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1029712">
            <a:off x="2029574" y="3390026"/>
            <a:ext cx="2362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Allocated Space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2743200"/>
            <a:ext cx="1752600" cy="762000"/>
          </a:xfrm>
          <a:prstGeom prst="ellipse">
            <a:avLst/>
          </a:prstGeom>
          <a:noFill/>
          <a:ln w="635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 - </a:t>
            </a:r>
            <a:r>
              <a:rPr lang="en-US" sz="3600" b="1" cap="none" dirty="0" smtClean="0"/>
              <a:t>Definitions</a:t>
            </a:r>
            <a:endParaRPr lang="en-US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sector size determined by HDD manufacturer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size is almost always 512 bytes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commonly 63 sectors per track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hence, a common track size is 31.5 KB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a group of sectors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the smallest unit of disk space manageable by the Operating System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files use whole clusters</a:t>
            </a:r>
          </a:p>
          <a:p>
            <a:pPr lvl="2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hence, some wastage; hence today's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 -</a:t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/>
              <a:t>Effect of Cluster Sizes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NTFS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sz="2400" dirty="0" smtClean="0"/>
              <a:t>NTFS-5 </a:t>
            </a:r>
            <a:r>
              <a:rPr lang="en-US" sz="2400" dirty="0" smtClean="0"/>
              <a:t>handles max 2</a:t>
            </a:r>
            <a:r>
              <a:rPr lang="en-US" sz="2400" baseline="30000" dirty="0" smtClean="0"/>
              <a:t>64</a:t>
            </a:r>
            <a:r>
              <a:rPr lang="en-US" sz="2400" dirty="0" smtClean="0"/>
              <a:t> clusters</a:t>
            </a:r>
          </a:p>
          <a:p>
            <a:pPr lvl="1"/>
            <a:r>
              <a:rPr lang="en-US" sz="2400" dirty="0" smtClean="0"/>
              <a:t>Max Disk Size</a:t>
            </a:r>
          </a:p>
          <a:p>
            <a:pPr lvl="2"/>
            <a:r>
              <a:rPr lang="en-US" sz="2000" dirty="0" smtClean="0"/>
              <a:t>with 4K clusters = 16 TB</a:t>
            </a:r>
          </a:p>
          <a:p>
            <a:pPr lvl="2"/>
            <a:r>
              <a:rPr lang="en-US" sz="2000" dirty="0" smtClean="0"/>
              <a:t>with 64K clusters = 256 TB</a:t>
            </a:r>
            <a:endParaRPr lang="en-US" sz="3200" b="1" dirty="0" smtClean="0"/>
          </a:p>
          <a:p>
            <a:pPr>
              <a:spcBef>
                <a:spcPts val="3000"/>
              </a:spcBef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FAT32 </a:t>
            </a:r>
          </a:p>
          <a:p>
            <a:pPr lvl="1"/>
            <a:r>
              <a:rPr lang="en-US" sz="2400" dirty="0" smtClean="0"/>
              <a:t>Max</a:t>
            </a:r>
            <a:r>
              <a:rPr lang="en-US" sz="2500" dirty="0" smtClean="0"/>
              <a:t> Disk Size</a:t>
            </a:r>
            <a:endParaRPr lang="en-US" sz="2900" dirty="0" smtClean="0"/>
          </a:p>
          <a:p>
            <a:pPr lvl="2"/>
            <a:r>
              <a:rPr lang="en-US" sz="2000" dirty="0" smtClean="0"/>
              <a:t>with 32K clusters = 8TB</a:t>
            </a:r>
          </a:p>
          <a:p>
            <a:pPr lvl="2"/>
            <a:r>
              <a:rPr lang="en-US" sz="2000" dirty="0" smtClean="0"/>
              <a:t>with .5K clusters = 2TB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Common Cluster Sizes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/>
          <a:lstStyle/>
          <a:p>
            <a:r>
              <a:rPr lang="en-US" dirty="0" smtClean="0"/>
              <a:t>Cluster sizes (sectors per cluster) are always powers of </a:t>
            </a:r>
            <a:r>
              <a:rPr lang="en-US" dirty="0" smtClean="0"/>
              <a:t>2.</a:t>
            </a:r>
            <a:endParaRPr lang="en-US" dirty="0" smtClean="0"/>
          </a:p>
          <a:p>
            <a:r>
              <a:rPr lang="en-US" dirty="0" smtClean="0"/>
              <a:t>Cluster size is fixed at disk format time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Default cluster sizes for </a:t>
            </a:r>
            <a:r>
              <a:rPr lang="en-US" sz="2000" dirty="0" smtClean="0"/>
              <a:t>NTFS: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429000"/>
          <a:ext cx="4800600" cy="289560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1400175"/>
                <a:gridCol w="1533525"/>
                <a:gridCol w="1866900"/>
              </a:tblGrid>
              <a:tr h="620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Volume size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C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Windows NT 4.0</a:t>
                      </a:r>
                      <a:endParaRPr lang="en-US" sz="12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C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Windows 2000, Windows XP, Windows Server 2003, Windows Vista, and Windows Server 2008</a:t>
                      </a:r>
                      <a:endParaRPr lang="en-US" sz="12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CFCE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 MB–512 MB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512 MB–1 GB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GB–2 GB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 GB–2 TB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 TB–16 TB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Supported*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16TB–32 TB 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Supported*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32TB–64 TB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Supported*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64TB–128 TB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Supported*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32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128TB–256 TB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Supported*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 KB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&gt; 256 TB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</a:t>
                      </a:r>
                      <a:endParaRPr lang="en-US" sz="12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6747521" y="4991944"/>
            <a:ext cx="3424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http://support.microsoft.com/kb/140365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33859" y="3471547"/>
          <a:ext cx="2219541" cy="2700653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2"/>
                  </a:outerShdw>
                </a:effectLst>
              </a:tblPr>
              <a:tblGrid>
                <a:gridCol w="1066800"/>
                <a:gridCol w="1152741"/>
              </a:tblGrid>
              <a:tr h="2148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FAT 32</a:t>
                      </a:r>
                      <a:endParaRPr lang="en-US" sz="11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Volume size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C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Windows 2000, yadda yadda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CFCE"/>
                    </a:solidFill>
                  </a:tcPr>
                </a:tc>
              </a:tr>
              <a:tr h="132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 MB–16MB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 MB–32 MB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32 MB–64 MB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512 bytes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 MB–128 MB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KB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128 MB–256 MB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 KB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11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256 MB–8GB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 KB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13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8GB–16GB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 KB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149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16GB–32GB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 KB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32GB–2TB 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  <a:tr h="214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&gt; 2TB</a:t>
                      </a:r>
                      <a:endParaRPr lang="en-US" sz="110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Not supported </a:t>
                      </a:r>
                      <a:endParaRPr lang="en-US" sz="1100" dirty="0">
                        <a:latin typeface="Times New (W1)"/>
                        <a:ea typeface="Calibri"/>
                        <a:cs typeface="Times New Roman"/>
                      </a:endParaRPr>
                    </a:p>
                  </a:txBody>
                  <a:tcPr marL="45520" marR="45520" marT="45520" marB="455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Wastage - Example 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File Size = 100,000 bytes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Cluster Size = 8 sectors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                       </a:t>
            </a:r>
            <a:r>
              <a:rPr lang="en-US" sz="1800" dirty="0" smtClean="0">
                <a:latin typeface="Courier (W1)" pitchFamily="49" charset="0"/>
              </a:rPr>
              <a:t>100000 bytes </a:t>
            </a:r>
            <a:endParaRPr lang="en-US" sz="1800" b="1" dirty="0" smtClean="0">
              <a:solidFill>
                <a:schemeClr val="accent3">
                  <a:lumMod val="75000"/>
                </a:schemeClr>
              </a:solidFill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clusters needed </a:t>
            </a:r>
            <a:r>
              <a:rPr lang="en-US" sz="1800" dirty="0" smtClean="0">
                <a:latin typeface="Courier (W1)" pitchFamily="49" charset="0"/>
              </a:rPr>
              <a:t>=  -------------------------------------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8 sectors/cluster * 512 bytes/sectors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100000B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---------------  =  24.41 clusters =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25 clusters</a:t>
            </a: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4096B/cluster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Allocated Space </a:t>
            </a:r>
            <a:r>
              <a:rPr lang="en-US" sz="1800" dirty="0" smtClean="0">
                <a:latin typeface="Courier (W1)" pitchFamily="49" charset="0"/>
              </a:rPr>
              <a:t>= 25 clusters * 4096B/cluster = </a:t>
            </a: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102400Bytes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not used      2400B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Percent Wastage </a:t>
            </a:r>
            <a:r>
              <a:rPr lang="en-US" sz="1800" dirty="0" smtClean="0">
                <a:latin typeface="Courier (W1)" pitchFamily="49" charset="0"/>
              </a:rPr>
              <a:t>= ---------  =  -------  =  </a:t>
            </a: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2.34%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allocated     102400B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Courier (W1)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0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Example Stolen from 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Dr. Foster's CSCI325 Course Notes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Wastage - Example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File Size = 100,000 bytes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Cluster Size = </a:t>
            </a:r>
            <a:r>
              <a:rPr lang="en-US" dirty="0" smtClean="0">
                <a:solidFill>
                  <a:srgbClr val="0070C0"/>
                </a:solidFill>
              </a:rPr>
              <a:t>1 sector</a:t>
            </a:r>
            <a:endParaRPr lang="en-US" sz="1800" dirty="0" smtClean="0">
              <a:solidFill>
                <a:srgbClr val="0070C0"/>
              </a:solidFill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100000B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clusters needed </a:t>
            </a:r>
            <a:r>
              <a:rPr lang="en-US" sz="1800" dirty="0" smtClean="0">
                <a:latin typeface="Courier (W1)" pitchFamily="49" charset="0"/>
              </a:rPr>
              <a:t>= ------------  =  195.31 = 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196 clusters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</a:t>
            </a:r>
            <a:r>
              <a:rPr lang="en-US" sz="1800" dirty="0" smtClean="0">
                <a:solidFill>
                  <a:srgbClr val="0070C0"/>
                </a:solidFill>
                <a:latin typeface="Courier (W1)" pitchFamily="49" charset="0"/>
              </a:rPr>
              <a:t>512B</a:t>
            </a:r>
            <a:r>
              <a:rPr lang="en-US" sz="1800" dirty="0" smtClean="0">
                <a:latin typeface="Courier (W1)" pitchFamily="49" charset="0"/>
              </a:rPr>
              <a:t>/cluster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Allocated Space </a:t>
            </a:r>
            <a:r>
              <a:rPr lang="en-US" sz="1800" dirty="0" smtClean="0">
                <a:latin typeface="Courier (W1)" pitchFamily="49" charset="0"/>
              </a:rPr>
              <a:t>= 196 clusters * </a:t>
            </a:r>
            <a:r>
              <a:rPr lang="en-US" sz="1800" dirty="0" smtClean="0">
                <a:solidFill>
                  <a:srgbClr val="0070C0"/>
                </a:solidFill>
                <a:latin typeface="Courier (W1)" pitchFamily="49" charset="0"/>
              </a:rPr>
              <a:t>512B</a:t>
            </a:r>
            <a:r>
              <a:rPr lang="en-US" sz="1800" dirty="0" smtClean="0">
                <a:latin typeface="Courier (W1)" pitchFamily="49" charset="0"/>
              </a:rPr>
              <a:t>/cluster = </a:t>
            </a: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100352Bytes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352B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Percent Wastage </a:t>
            </a:r>
            <a:r>
              <a:rPr lang="en-US" sz="1800" dirty="0" smtClean="0">
                <a:latin typeface="Courier (W1)" pitchFamily="49" charset="0"/>
              </a:rPr>
              <a:t>= --------- = </a:t>
            </a: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0.35%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100352B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Courier (W1)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Wastage - Example 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File Size = </a:t>
            </a:r>
            <a:r>
              <a:rPr lang="en-US" dirty="0" smtClean="0">
                <a:solidFill>
                  <a:srgbClr val="C00000"/>
                </a:solidFill>
              </a:rPr>
              <a:t>30 bytes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Cluster Size = 8 sectors</a:t>
            </a: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   30B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clusters needed </a:t>
            </a:r>
            <a:r>
              <a:rPr lang="en-US" sz="1800" dirty="0" smtClean="0">
                <a:latin typeface="Courier (W1)" pitchFamily="49" charset="0"/>
              </a:rPr>
              <a:t>= ---------------  = 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1 cluster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4096B/cluster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Allocated Space </a:t>
            </a:r>
            <a:r>
              <a:rPr lang="en-US" sz="1800" dirty="0" smtClean="0">
                <a:latin typeface="Courier (W1)" pitchFamily="49" charset="0"/>
              </a:rPr>
              <a:t>= 1 cluster * 4096B/cluster = </a:t>
            </a: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4096Bytes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4066B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Percent Wastage </a:t>
            </a:r>
            <a:r>
              <a:rPr lang="en-US" sz="1800" dirty="0" smtClean="0">
                <a:latin typeface="Courier (W1)" pitchFamily="49" charset="0"/>
              </a:rPr>
              <a:t>= -------- = </a:t>
            </a: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99.27%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4096B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Small Files in Big Clusters = Lots of Wasted Space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Courier (W1)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0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Example Stolen from 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Dr. Foster's CSCI325 Course Notes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Wastage - Example 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File Size = </a:t>
            </a:r>
            <a:r>
              <a:rPr lang="en-US" dirty="0" smtClean="0">
                <a:solidFill>
                  <a:srgbClr val="C00000"/>
                </a:solidFill>
              </a:rPr>
              <a:t>30 bytes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Cluster Size = </a:t>
            </a:r>
            <a:r>
              <a:rPr lang="en-US" dirty="0" smtClean="0">
                <a:solidFill>
                  <a:srgbClr val="C00000"/>
                </a:solidFill>
              </a:rPr>
              <a:t>1 sector</a:t>
            </a:r>
            <a:endParaRPr lang="en-US" sz="1800" dirty="0" smtClean="0">
              <a:solidFill>
                <a:srgbClr val="C00000"/>
              </a:solidFill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   30B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clusters needed </a:t>
            </a:r>
            <a:r>
              <a:rPr lang="en-US" sz="1800" dirty="0" smtClean="0">
                <a:latin typeface="Courier (W1)" pitchFamily="49" charset="0"/>
              </a:rPr>
              <a:t>= --------------  = 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1 cluster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512B/cluster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Allocated Space </a:t>
            </a:r>
            <a:r>
              <a:rPr lang="en-US" sz="1800" dirty="0" smtClean="0">
                <a:latin typeface="Courier (W1)" pitchFamily="49" charset="0"/>
              </a:rPr>
              <a:t>= 1 cluster * 512B/cluster = </a:t>
            </a: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512Bytes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482B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Percent Wastage </a:t>
            </a:r>
            <a:r>
              <a:rPr lang="en-US" sz="1800" dirty="0" smtClean="0">
                <a:latin typeface="Courier (W1)" pitchFamily="49" charset="0"/>
              </a:rPr>
              <a:t>= -------- = </a:t>
            </a: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94.14%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512B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Courier (W1)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629400" y="3886200"/>
            <a:ext cx="2209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95800" y="1524000"/>
            <a:ext cx="2209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Wastage - Example 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Size of this PowerPoint file = 92,817 bytes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Cluster Size on my office's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WindowsXP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4KB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(8 sectors)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  92817B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clusters needed </a:t>
            </a:r>
            <a:r>
              <a:rPr lang="en-US" sz="1800" dirty="0" smtClean="0">
                <a:latin typeface="Courier (W1)" pitchFamily="49" charset="0"/>
              </a:rPr>
              <a:t>= ---------------  = 22.66 =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urier (W1)" pitchFamily="49" charset="0"/>
              </a:rPr>
              <a:t>23 clusters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4096B/cluster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Allocated Space </a:t>
            </a:r>
            <a:r>
              <a:rPr lang="en-US" sz="1800" dirty="0" smtClean="0">
                <a:latin typeface="Courier (W1)" pitchFamily="49" charset="0"/>
              </a:rPr>
              <a:t>= 23 cluster * 4096B/cluster = </a:t>
            </a:r>
            <a:r>
              <a:rPr lang="en-US" sz="1800" b="1" dirty="0" smtClean="0">
                <a:solidFill>
                  <a:srgbClr val="00B050"/>
                </a:solidFill>
                <a:latin typeface="Courier (W1)" pitchFamily="49" charset="0"/>
              </a:rPr>
              <a:t>94208Bytes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 1391B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Percent Wastage </a:t>
            </a:r>
            <a:r>
              <a:rPr lang="en-US" sz="1800" dirty="0" smtClean="0">
                <a:latin typeface="Courier (W1)" pitchFamily="49" charset="0"/>
              </a:rPr>
              <a:t>= -------- = </a:t>
            </a:r>
            <a:r>
              <a:rPr lang="en-US" sz="1800" b="1" dirty="0" smtClean="0">
                <a:solidFill>
                  <a:srgbClr val="C00000"/>
                </a:solidFill>
                <a:latin typeface="Courier (W1)" pitchFamily="49" charset="0"/>
              </a:rPr>
              <a:t>1.48%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(W1)" pitchFamily="49" charset="0"/>
              </a:rPr>
              <a:t>                   94208B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Courier (W1)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 rot="19705203">
            <a:off x="5483214" y="5438451"/>
            <a:ext cx="32766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See Next Page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592</Words>
  <Application>Microsoft Office PowerPoint</Application>
  <PresentationFormat>On-screen Show (4:3)</PresentationFormat>
  <Paragraphs>169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Clusters,  Sectors, and Wastage</vt:lpstr>
      <vt:lpstr>Recap - Definitions</vt:lpstr>
      <vt:lpstr>Recap - Effect of Cluster Sizes</vt:lpstr>
      <vt:lpstr>Common Cluster Sizes</vt:lpstr>
      <vt:lpstr>Wastage - Example 1</vt:lpstr>
      <vt:lpstr>Wastage - Example 2</vt:lpstr>
      <vt:lpstr>Wastage - Example 3</vt:lpstr>
      <vt:lpstr>Wastage - Example 4</vt:lpstr>
      <vt:lpstr>Wastage - Example 5</vt:lpstr>
      <vt:lpstr>File Properties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Clusters, Sectors, and Wasteage</dc:title>
  <dc:creator>Stephen Dannelly</dc:creator>
  <cp:lastModifiedBy>Stephen Dannelly</cp:lastModifiedBy>
  <cp:revision>17</cp:revision>
  <dcterms:created xsi:type="dcterms:W3CDTF">2011-03-07T16:52:39Z</dcterms:created>
  <dcterms:modified xsi:type="dcterms:W3CDTF">2011-03-08T15:38:05Z</dcterms:modified>
</cp:coreProperties>
</file>