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5E7055-79DF-48AB-863E-2607DD74899F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B3EC3-4255-4003-8DAE-85CB911AA1D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Linux File System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475936"/>
          </a:xfrm>
        </p:spPr>
        <p:txBody>
          <a:bodyPr/>
          <a:lstStyle/>
          <a:p>
            <a:r>
              <a:rPr lang="en-US" dirty="0" smtClean="0"/>
              <a:t>Navigating Directories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Assignment</a:t>
            </a:r>
            <a:endParaRPr lang="en-US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Create a program to print a directory tree of variable depth.</a:t>
            </a: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Eat this elephant slowly: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compile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myls2.c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put the traversal loop into a function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have the traversal function call itself</a:t>
            </a:r>
          </a:p>
          <a:p>
            <a:pPr marL="1319213" lvl="2" indent="-457200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use depth as the stop condition for recursion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add the indenting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Linux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Everything is a file</a:t>
            </a:r>
          </a:p>
          <a:p>
            <a:pPr lvl="1"/>
            <a:r>
              <a:rPr lang="en-US" dirty="0" smtClean="0"/>
              <a:t>directories are files</a:t>
            </a:r>
          </a:p>
          <a:p>
            <a:pPr lvl="1"/>
            <a:r>
              <a:rPr lang="en-US" dirty="0" smtClean="0"/>
              <a:t>sockets are files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 and </a:t>
            </a:r>
            <a:r>
              <a:rPr lang="en-US" dirty="0" err="1" smtClean="0"/>
              <a:t>stdout</a:t>
            </a:r>
            <a:r>
              <a:rPr lang="en-US" dirty="0" smtClean="0"/>
              <a:t> are files</a:t>
            </a:r>
          </a:p>
          <a:p>
            <a:pPr lvl="1"/>
            <a:r>
              <a:rPr lang="en-US" dirty="0" smtClean="0"/>
              <a:t>soft links to files are files</a:t>
            </a:r>
          </a:p>
          <a:p>
            <a:pPr lvl="1"/>
            <a:r>
              <a:rPr lang="en-US" dirty="0" smtClean="0"/>
              <a:t>processes are </a:t>
            </a:r>
            <a:r>
              <a:rPr lang="en-US" u="sng" dirty="0" smtClean="0"/>
              <a:t>not</a:t>
            </a:r>
            <a:r>
              <a:rPr lang="en-US" dirty="0" smtClean="0"/>
              <a:t> files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It is all one big directory tree</a:t>
            </a:r>
          </a:p>
          <a:p>
            <a:pPr lvl="1"/>
            <a:r>
              <a:rPr lang="en-US" dirty="0" smtClean="0"/>
              <a:t>drives are mounted onto the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/>
          <p:cNvCxnSpPr/>
          <p:nvPr/>
        </p:nvCxnSpPr>
        <p:spPr>
          <a:xfrm flipV="1">
            <a:off x="1447800" y="3276600"/>
            <a:ext cx="5029200" cy="28194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447800" y="3276600"/>
            <a:ext cx="6324600" cy="32004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The Linux Drive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1" y="1828800"/>
            <a:ext cx="6629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partition                       </a:t>
            </a:r>
            <a:r>
              <a:rPr lang="en-US" dirty="0" err="1" smtClean="0"/>
              <a:t>partition</a:t>
            </a:r>
            <a:r>
              <a:rPr lang="en-US" dirty="0" smtClean="0"/>
              <a:t>                      </a:t>
            </a:r>
            <a:r>
              <a:rPr lang="en-US" dirty="0" err="1" smtClean="0"/>
              <a:t>partition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95600"/>
            <a:ext cx="88392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boot blocks  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-list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US" sz="1400" dirty="0" smtClean="0"/>
              <a:t>data block        data block        directory block     data block    directory block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933701" y="20193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219701" y="20193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009901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7145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0767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5245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1" y="2209800"/>
            <a:ext cx="3124201" cy="6858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10201" y="2209800"/>
            <a:ext cx="3429000" cy="6858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477000" y="5105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557"/>
                <a:gridCol w="843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-node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rot="5400000">
            <a:off x="65151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0" y="4800600"/>
          <a:ext cx="2590800" cy="194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990600"/>
              </a:tblGrid>
              <a:tr h="38989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-node</a:t>
                      </a:r>
                      <a:r>
                        <a:rPr lang="en-US" sz="1400" baseline="0" dirty="0" smtClean="0"/>
                        <a:t> 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..</a:t>
                      </a:r>
                      <a:endParaRPr lang="en-US" sz="1400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testdir</a:t>
                      </a:r>
                      <a:endParaRPr lang="en-US" sz="1400" dirty="0"/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testfile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 flipH="1" flipV="1">
            <a:off x="5676900" y="4076700"/>
            <a:ext cx="1828800" cy="2286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7543800" y="3810000"/>
            <a:ext cx="1828800" cy="762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876800" y="4038600"/>
            <a:ext cx="1600200" cy="76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895600" y="3429000"/>
            <a:ext cx="1524000" cy="12192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04800" y="3810000"/>
          <a:ext cx="1143000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+mj-lt"/>
                        </a:rPr>
                        <a:t>i</a:t>
                      </a:r>
                      <a:r>
                        <a:rPr lang="en-US" dirty="0" smtClean="0">
                          <a:latin typeface="+mj-lt"/>
                        </a:rPr>
                        <a:t>-node</a:t>
                      </a:r>
                    </a:p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number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1267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2300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2549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flipV="1">
            <a:off x="1447800" y="3276600"/>
            <a:ext cx="3581400" cy="21336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409700" y="3314700"/>
            <a:ext cx="533400" cy="45720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304800" y="3276600"/>
            <a:ext cx="762000" cy="60960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8763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78867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1915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8420100" y="3086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1104900" y="3619500"/>
            <a:ext cx="2819400" cy="21336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an I-Node</a:t>
            </a:r>
            <a:endParaRPr lang="en-US" dirty="0"/>
          </a:p>
        </p:txBody>
      </p:sp>
      <p:pic>
        <p:nvPicPr>
          <p:cNvPr id="1026" name="Picture 2" descr="http://www.linux4windows.com/Articles/linux_inode_diagram.gif"/>
          <p:cNvPicPr>
            <a:picLocks noChangeAspect="1" noChangeArrowheads="1"/>
          </p:cNvPicPr>
          <p:nvPr/>
        </p:nvPicPr>
        <p:blipFill>
          <a:blip r:embed="rId2" cstate="print"/>
          <a:srcRect l="1176" t="1860" r="2353" b="14419"/>
          <a:stretch>
            <a:fillRect/>
          </a:stretch>
        </p:blipFill>
        <p:spPr bwMode="auto">
          <a:xfrm>
            <a:off x="1371600" y="2057400"/>
            <a:ext cx="6248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Directory Functions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>
                <a:latin typeface="Courier (W1)" pitchFamily="49" charset="0"/>
              </a:rPr>
              <a:t>DIR *</a:t>
            </a:r>
            <a:r>
              <a:rPr lang="en-US" b="1" u="sng" dirty="0" err="1" smtClean="0">
                <a:latin typeface="Courier (W1)" pitchFamily="49" charset="0"/>
              </a:rPr>
              <a:t>opendir</a:t>
            </a:r>
            <a:r>
              <a:rPr lang="en-US" b="1" dirty="0" smtClean="0">
                <a:latin typeface="Courier (W1)" pitchFamily="49" charset="0"/>
              </a:rPr>
              <a:t> (char *pathname)</a:t>
            </a:r>
          </a:p>
          <a:p>
            <a:pPr lvl="1"/>
            <a:r>
              <a:rPr lang="en-US" sz="2000" dirty="0" smtClean="0"/>
              <a:t>parameter is a string with a directory name (relative or absolute)</a:t>
            </a:r>
          </a:p>
          <a:p>
            <a:pPr lvl="1"/>
            <a:r>
              <a:rPr lang="en-US" sz="2000" dirty="0" smtClean="0"/>
              <a:t>returns a pointer to a directory block</a:t>
            </a:r>
          </a:p>
          <a:p>
            <a:pPr lvl="1"/>
            <a:r>
              <a:rPr lang="en-US" sz="2000" dirty="0" smtClean="0"/>
              <a:t>returns NULL if no such directory or permission denied</a:t>
            </a:r>
          </a:p>
          <a:p>
            <a:pPr>
              <a:spcBef>
                <a:spcPts val="2400"/>
              </a:spcBef>
            </a:pPr>
            <a:r>
              <a:rPr lang="en-US" b="1" dirty="0" err="1" smtClean="0">
                <a:latin typeface="Courier (W1)" pitchFamily="49" charset="0"/>
              </a:rPr>
              <a:t>struct</a:t>
            </a:r>
            <a:r>
              <a:rPr lang="en-US" b="1" dirty="0" smtClean="0">
                <a:latin typeface="Courier (W1)" pitchFamily="49" charset="0"/>
              </a:rPr>
              <a:t> </a:t>
            </a:r>
            <a:r>
              <a:rPr lang="en-US" b="1" dirty="0" err="1" smtClean="0">
                <a:latin typeface="Courier (W1)" pitchFamily="49" charset="0"/>
              </a:rPr>
              <a:t>dirent</a:t>
            </a:r>
            <a:r>
              <a:rPr lang="en-US" b="1" dirty="0" smtClean="0">
                <a:latin typeface="Courier (W1)" pitchFamily="49" charset="0"/>
              </a:rPr>
              <a:t> *</a:t>
            </a:r>
            <a:r>
              <a:rPr lang="en-US" b="1" u="sng" dirty="0" err="1" smtClean="0">
                <a:latin typeface="Courier (W1)" pitchFamily="49" charset="0"/>
              </a:rPr>
              <a:t>readdir</a:t>
            </a:r>
            <a:r>
              <a:rPr lang="en-US" b="1" dirty="0" smtClean="0">
                <a:latin typeface="Courier (W1)" pitchFamily="49" charset="0"/>
              </a:rPr>
              <a:t> (DIR *</a:t>
            </a:r>
            <a:r>
              <a:rPr lang="en-US" b="1" dirty="0" err="1" smtClean="0">
                <a:latin typeface="Courier (W1)" pitchFamily="49" charset="0"/>
              </a:rPr>
              <a:t>dp</a:t>
            </a:r>
            <a:r>
              <a:rPr lang="en-US" b="1" dirty="0" smtClean="0">
                <a:latin typeface="Courier (W1)" pitchFamily="49" charset="0"/>
              </a:rPr>
              <a:t>)</a:t>
            </a:r>
          </a:p>
          <a:p>
            <a:pPr lvl="1"/>
            <a:r>
              <a:rPr lang="en-US" sz="2000" dirty="0" smtClean="0"/>
              <a:t>parameter is a pointer to a directory block</a:t>
            </a:r>
          </a:p>
          <a:p>
            <a:pPr lvl="1"/>
            <a:r>
              <a:rPr lang="en-US" sz="2000" dirty="0" smtClean="0"/>
              <a:t>returns a pointer to a two-part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for the next directory entry</a:t>
            </a:r>
          </a:p>
          <a:p>
            <a:pPr lvl="2"/>
            <a:r>
              <a:rPr lang="en-US" sz="1700" dirty="0" err="1" smtClean="0"/>
              <a:t>d_ino</a:t>
            </a:r>
            <a:r>
              <a:rPr lang="en-US" sz="1700" dirty="0" smtClean="0"/>
              <a:t>  --&gt; </a:t>
            </a:r>
            <a:r>
              <a:rPr lang="en-US" sz="1700" dirty="0" err="1" smtClean="0"/>
              <a:t>i</a:t>
            </a:r>
            <a:r>
              <a:rPr lang="en-US" sz="1700" dirty="0" smtClean="0"/>
              <a:t>-node number</a:t>
            </a:r>
          </a:p>
          <a:p>
            <a:pPr lvl="2"/>
            <a:r>
              <a:rPr lang="en-US" sz="1700" dirty="0" err="1" smtClean="0"/>
              <a:t>d_name</a:t>
            </a:r>
            <a:r>
              <a:rPr lang="en-US" sz="1700" dirty="0" smtClean="0"/>
              <a:t>  --&gt; name</a:t>
            </a:r>
          </a:p>
          <a:p>
            <a:pPr lvl="1"/>
            <a:r>
              <a:rPr lang="en-US" sz="2000" dirty="0" smtClean="0"/>
              <a:t>returns NULL when no more entries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latin typeface="Courier (W1)" pitchFamily="49" charset="0"/>
              </a:rPr>
              <a:t>void </a:t>
            </a:r>
            <a:r>
              <a:rPr lang="en-US" b="1" u="sng" dirty="0" smtClean="0">
                <a:latin typeface="Courier (W1)" pitchFamily="49" charset="0"/>
              </a:rPr>
              <a:t>rewind</a:t>
            </a:r>
            <a:r>
              <a:rPr lang="en-US" b="1" dirty="0" smtClean="0">
                <a:latin typeface="Courier (W1)" pitchFamily="49" charset="0"/>
              </a:rPr>
              <a:t> (DIR *</a:t>
            </a:r>
            <a:r>
              <a:rPr lang="en-US" b="1" dirty="0" err="1" smtClean="0">
                <a:latin typeface="Courier (W1)" pitchFamily="49" charset="0"/>
              </a:rPr>
              <a:t>dp</a:t>
            </a:r>
            <a:r>
              <a:rPr lang="en-US" b="1" dirty="0" smtClean="0">
                <a:latin typeface="Courier (W1)" pitchFamily="49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b="1" dirty="0" err="1" smtClean="0">
                <a:latin typeface="Courier (W1)" pitchFamily="49" charset="0"/>
              </a:rPr>
              <a:t>int</a:t>
            </a:r>
            <a:r>
              <a:rPr lang="en-US" b="1" dirty="0" smtClean="0">
                <a:latin typeface="Courier (W1)" pitchFamily="49" charset="0"/>
              </a:rPr>
              <a:t> </a:t>
            </a:r>
            <a:r>
              <a:rPr lang="en-US" b="1" u="sng" dirty="0" err="1" smtClean="0">
                <a:latin typeface="Courier (W1)" pitchFamily="49" charset="0"/>
              </a:rPr>
              <a:t>closedir</a:t>
            </a:r>
            <a:r>
              <a:rPr lang="en-US" b="1" dirty="0" smtClean="0">
                <a:latin typeface="Courier (W1)" pitchFamily="49" charset="0"/>
              </a:rPr>
              <a:t> (DIR *</a:t>
            </a:r>
            <a:r>
              <a:rPr lang="en-US" b="1" dirty="0" err="1" smtClean="0">
                <a:latin typeface="Courier (W1)" pitchFamily="49" charset="0"/>
              </a:rPr>
              <a:t>dp</a:t>
            </a:r>
            <a:r>
              <a:rPr lang="en-US" b="1" dirty="0" smtClean="0">
                <a:latin typeface="Courier (W1)" pitchFamily="49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dirty="0" smtClean="0"/>
              <a:t>Example - myls1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#</a:t>
            </a:r>
            <a:r>
              <a:rPr lang="en-US" sz="1400" dirty="0" smtClean="0">
                <a:latin typeface="Courier (W1)" pitchFamily="49" charset="0"/>
              </a:rPr>
              <a:t>include &lt;sys/</a:t>
            </a:r>
            <a:r>
              <a:rPr lang="en-US" sz="1400" dirty="0" err="1" smtClean="0">
                <a:latin typeface="Courier (W1)" pitchFamily="49" charset="0"/>
              </a:rPr>
              <a:t>types.h</a:t>
            </a:r>
            <a:r>
              <a:rPr lang="en-US" sz="1400" dirty="0" smtClean="0">
                <a:latin typeface="Courier (W1)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#include &lt;</a:t>
            </a:r>
            <a:r>
              <a:rPr lang="en-US" sz="1400" dirty="0" err="1" smtClean="0">
                <a:latin typeface="Courier (W1)" pitchFamily="49" charset="0"/>
              </a:rPr>
              <a:t>dirent.h</a:t>
            </a:r>
            <a:r>
              <a:rPr lang="en-US" sz="1400" dirty="0" smtClean="0">
                <a:latin typeface="Courier (W1)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#include &lt;</a:t>
            </a:r>
            <a:r>
              <a:rPr lang="en-US" sz="1400" dirty="0" err="1" smtClean="0">
                <a:latin typeface="Courier (W1)" pitchFamily="49" charset="0"/>
              </a:rPr>
              <a:t>stdio.h</a:t>
            </a:r>
            <a:r>
              <a:rPr lang="en-US" sz="1400" dirty="0" smtClean="0">
                <a:latin typeface="Courier (W1)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#include &lt;</a:t>
            </a:r>
            <a:r>
              <a:rPr lang="en-US" sz="1400" dirty="0" err="1" smtClean="0">
                <a:latin typeface="Courier (W1)" pitchFamily="49" charset="0"/>
              </a:rPr>
              <a:t>stdlib.h</a:t>
            </a:r>
            <a:r>
              <a:rPr lang="en-US" sz="1400" dirty="0" smtClean="0">
                <a:latin typeface="Courier (W1)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>
                <a:latin typeface="Courier (W1)" pitchFamily="49" charset="0"/>
              </a:rPr>
              <a:t>int</a:t>
            </a:r>
            <a:r>
              <a:rPr lang="en-US" sz="1400" dirty="0" smtClean="0">
                <a:latin typeface="Courier (W1)" pitchFamily="49" charset="0"/>
              </a:rPr>
              <a:t> main(</a:t>
            </a:r>
            <a:r>
              <a:rPr lang="en-US" sz="1400" dirty="0" err="1" smtClean="0">
                <a:latin typeface="Courier (W1)" pitchFamily="49" charset="0"/>
              </a:rPr>
              <a:t>int</a:t>
            </a:r>
            <a:r>
              <a:rPr lang="en-US" sz="1400" dirty="0" smtClean="0">
                <a:latin typeface="Courier (W1)" pitchFamily="49" charset="0"/>
              </a:rPr>
              <a:t> </a:t>
            </a:r>
            <a:r>
              <a:rPr lang="en-US" sz="1400" dirty="0" err="1" smtClean="0">
                <a:latin typeface="Courier (W1)" pitchFamily="49" charset="0"/>
              </a:rPr>
              <a:t>argc</a:t>
            </a:r>
            <a:r>
              <a:rPr lang="en-US" sz="1400" dirty="0" smtClean="0">
                <a:latin typeface="Courier (W1)" pitchFamily="49" charset="0"/>
              </a:rPr>
              <a:t>, char *</a:t>
            </a:r>
            <a:r>
              <a:rPr lang="en-US" sz="1400" dirty="0" err="1" smtClean="0">
                <a:latin typeface="Courier (W1)" pitchFamily="49" charset="0"/>
              </a:rPr>
              <a:t>argv</a:t>
            </a:r>
            <a:r>
              <a:rPr lang="en-US" sz="1400" dirty="0" smtClean="0">
                <a:latin typeface="Courier (W1)" pitchFamily="49" charset="0"/>
              </a:rPr>
              <a:t>[])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DIR *</a:t>
            </a:r>
            <a:r>
              <a:rPr lang="en-US" sz="1400" dirty="0" err="1" smtClean="0">
                <a:latin typeface="Courier (W1)" pitchFamily="49" charset="0"/>
              </a:rPr>
              <a:t>dp</a:t>
            </a:r>
            <a:r>
              <a:rPr lang="en-US" sz="1400" dirty="0" smtClean="0">
                <a:latin typeface="Courier (W1)" pitchFamily="49" charset="0"/>
              </a:rPr>
              <a:t>;                // </a:t>
            </a:r>
            <a:r>
              <a:rPr lang="en-US" sz="1400" dirty="0" err="1" smtClean="0">
                <a:latin typeface="Courier (W1)" pitchFamily="49" charset="0"/>
              </a:rPr>
              <a:t>ptr</a:t>
            </a:r>
            <a:r>
              <a:rPr lang="en-US" sz="1400" dirty="0" smtClean="0">
                <a:latin typeface="Courier (W1)" pitchFamily="49" charset="0"/>
              </a:rPr>
              <a:t> to directory block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</a:t>
            </a:r>
            <a:r>
              <a:rPr lang="en-US" sz="1400" dirty="0" err="1" smtClean="0">
                <a:latin typeface="Courier (W1)" pitchFamily="49" charset="0"/>
              </a:rPr>
              <a:t>struct</a:t>
            </a:r>
            <a:r>
              <a:rPr lang="en-US" sz="1400" dirty="0" smtClean="0">
                <a:latin typeface="Courier (W1)" pitchFamily="49" charset="0"/>
              </a:rPr>
              <a:t> </a:t>
            </a:r>
            <a:r>
              <a:rPr lang="en-US" sz="1400" dirty="0" err="1" smtClean="0">
                <a:latin typeface="Courier (W1)" pitchFamily="49" charset="0"/>
              </a:rPr>
              <a:t>dirent</a:t>
            </a:r>
            <a:r>
              <a:rPr lang="en-US" sz="1400" dirty="0" smtClean="0">
                <a:latin typeface="Courier (W1)" pitchFamily="49" charset="0"/>
              </a:rPr>
              <a:t> </a:t>
            </a:r>
            <a:r>
              <a:rPr lang="en-US" sz="1400" dirty="0" smtClean="0">
                <a:latin typeface="Courier (W1)" pitchFamily="49" charset="0"/>
              </a:rPr>
              <a:t>*entry;   </a:t>
            </a:r>
            <a:r>
              <a:rPr lang="en-US" sz="1400" dirty="0" smtClean="0">
                <a:latin typeface="Courier (W1)" pitchFamily="49" charset="0"/>
              </a:rPr>
              <a:t>// </a:t>
            </a:r>
            <a:r>
              <a:rPr lang="en-US" sz="1400" dirty="0" err="1" smtClean="0">
                <a:latin typeface="Courier (W1)" pitchFamily="49" charset="0"/>
              </a:rPr>
              <a:t>ptr</a:t>
            </a:r>
            <a:r>
              <a:rPr lang="en-US" sz="1400" dirty="0" smtClean="0">
                <a:latin typeface="Courier (W1)" pitchFamily="49" charset="0"/>
              </a:rPr>
              <a:t> to next entry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/*****  check the command line   *****/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if (</a:t>
            </a:r>
            <a:r>
              <a:rPr lang="en-US" sz="1400" dirty="0" err="1" smtClean="0">
                <a:latin typeface="Courier (W1)" pitchFamily="49" charset="0"/>
              </a:rPr>
              <a:t>argc</a:t>
            </a:r>
            <a:r>
              <a:rPr lang="en-US" sz="1400" dirty="0" smtClean="0">
                <a:latin typeface="Courier (W1)" pitchFamily="49" charset="0"/>
              </a:rPr>
              <a:t> != 2)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 </a:t>
            </a:r>
            <a:r>
              <a:rPr lang="en-US" sz="1400" dirty="0" err="1" smtClean="0">
                <a:latin typeface="Courier (W1)" pitchFamily="49" charset="0"/>
              </a:rPr>
              <a:t>printf</a:t>
            </a:r>
            <a:r>
              <a:rPr lang="en-US" sz="1400" dirty="0" smtClean="0">
                <a:latin typeface="Courier (W1)" pitchFamily="49" charset="0"/>
              </a:rPr>
              <a:t> ("Error: must provide a directory name\n\n");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 exit (1);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</a:t>
            </a:r>
            <a:r>
              <a:rPr lang="en-US" sz="1400" dirty="0" smtClean="0">
                <a:latin typeface="Courier (W1)" pitchFamily="49" charset="0"/>
              </a:rPr>
              <a:t>}</a:t>
            </a:r>
            <a:endParaRPr lang="en-US" sz="14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/*****  can we open that directory  *****/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if ( </a:t>
            </a:r>
            <a:r>
              <a:rPr lang="en-US" sz="1400" dirty="0" smtClean="0">
                <a:latin typeface="Courier (W1)" pitchFamily="49" charset="0"/>
              </a:rPr>
              <a:t>( </a:t>
            </a:r>
            <a:r>
              <a:rPr lang="en-US" sz="1400" b="1" dirty="0" err="1" smtClean="0">
                <a:solidFill>
                  <a:srgbClr val="C00000"/>
                </a:solidFill>
                <a:latin typeface="Courier (W1)" pitchFamily="49" charset="0"/>
              </a:rPr>
              <a:t>dp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= </a:t>
            </a:r>
            <a:r>
              <a:rPr lang="en-US" sz="1400" b="1" dirty="0" err="1" smtClean="0">
                <a:solidFill>
                  <a:srgbClr val="C00000"/>
                </a:solidFill>
                <a:latin typeface="Courier (W1)" pitchFamily="49" charset="0"/>
              </a:rPr>
              <a:t>opendir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  <a:latin typeface="Courier (W1)" pitchFamily="49" charset="0"/>
              </a:rPr>
              <a:t>argv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[1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]) </a:t>
            </a:r>
            <a:r>
              <a:rPr lang="en-US" sz="1400" dirty="0" smtClean="0">
                <a:latin typeface="Courier (W1)" pitchFamily="49" charset="0"/>
              </a:rPr>
              <a:t>) </a:t>
            </a:r>
            <a:r>
              <a:rPr lang="en-US" sz="1400" dirty="0" smtClean="0">
                <a:latin typeface="Courier (W1)" pitchFamily="49" charset="0"/>
              </a:rPr>
              <a:t>== NULL)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 </a:t>
            </a:r>
            <a:r>
              <a:rPr lang="en-US" sz="1400" dirty="0" err="1" smtClean="0">
                <a:latin typeface="Courier (W1)" pitchFamily="49" charset="0"/>
              </a:rPr>
              <a:t>printf</a:t>
            </a:r>
            <a:r>
              <a:rPr lang="en-US" sz="1400" dirty="0" smtClean="0">
                <a:latin typeface="Courier (W1)" pitchFamily="49" charset="0"/>
              </a:rPr>
              <a:t> ("cannot open %s\</a:t>
            </a:r>
            <a:r>
              <a:rPr lang="en-US" sz="1400" dirty="0" err="1" smtClean="0">
                <a:latin typeface="Courier (W1)" pitchFamily="49" charset="0"/>
              </a:rPr>
              <a:t>n",argv</a:t>
            </a:r>
            <a:r>
              <a:rPr lang="en-US" sz="1400" dirty="0" smtClean="0">
                <a:latin typeface="Courier (W1)" pitchFamily="49" charset="0"/>
              </a:rPr>
              <a:t>[1]);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 exit (1);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</a:t>
            </a:r>
            <a:r>
              <a:rPr lang="en-US" sz="1400" dirty="0" smtClean="0">
                <a:latin typeface="Courier (W1)" pitchFamily="49" charset="0"/>
              </a:rPr>
              <a:t>}</a:t>
            </a:r>
            <a:endParaRPr lang="en-US" sz="14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/*****  loop through all entries  *****/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while ( </a:t>
            </a:r>
            <a:r>
              <a:rPr lang="en-US" sz="1400" dirty="0" smtClean="0">
                <a:latin typeface="Courier (W1)" pitchFamily="49" charset="0"/>
              </a:rPr>
              <a:t>( 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entry = </a:t>
            </a:r>
            <a:r>
              <a:rPr lang="en-US" sz="1400" b="1" dirty="0" err="1" smtClean="0">
                <a:solidFill>
                  <a:srgbClr val="C00000"/>
                </a:solidFill>
                <a:latin typeface="Courier (W1)" pitchFamily="49" charset="0"/>
              </a:rPr>
              <a:t>readdir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  <a:latin typeface="Courier (W1)" pitchFamily="49" charset="0"/>
              </a:rPr>
              <a:t>dp</a:t>
            </a:r>
            <a:r>
              <a:rPr lang="en-US" sz="1400" b="1" dirty="0" smtClean="0">
                <a:solidFill>
                  <a:srgbClr val="C00000"/>
                </a:solidFill>
                <a:latin typeface="Courier (W1)" pitchFamily="49" charset="0"/>
              </a:rPr>
              <a:t>) </a:t>
            </a:r>
            <a:r>
              <a:rPr lang="en-US" sz="1400" dirty="0" smtClean="0">
                <a:latin typeface="Courier (W1)" pitchFamily="49" charset="0"/>
              </a:rPr>
              <a:t>) != </a:t>
            </a:r>
            <a:r>
              <a:rPr lang="en-US" sz="1400" dirty="0" smtClean="0">
                <a:latin typeface="Courier (W1)" pitchFamily="49" charset="0"/>
              </a:rPr>
              <a:t>NULL)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   </a:t>
            </a:r>
            <a:r>
              <a:rPr lang="en-US" sz="1400" dirty="0" err="1" smtClean="0">
                <a:latin typeface="Courier (W1)" pitchFamily="49" charset="0"/>
              </a:rPr>
              <a:t>printf</a:t>
            </a:r>
            <a:r>
              <a:rPr lang="en-US" sz="1400" dirty="0" smtClean="0">
                <a:latin typeface="Courier (W1)" pitchFamily="49" charset="0"/>
              </a:rPr>
              <a:t> ( "%s\n", </a:t>
            </a:r>
            <a:r>
              <a:rPr lang="en-US" sz="1400" dirty="0" smtClean="0">
                <a:solidFill>
                  <a:srgbClr val="C00000"/>
                </a:solidFill>
                <a:latin typeface="Courier (W1)" pitchFamily="49" charset="0"/>
              </a:rPr>
              <a:t>entry-&gt;</a:t>
            </a:r>
            <a:r>
              <a:rPr lang="en-US" sz="1400" dirty="0" err="1" smtClean="0">
                <a:solidFill>
                  <a:srgbClr val="C00000"/>
                </a:solidFill>
                <a:latin typeface="Courier (W1)" pitchFamily="49" charset="0"/>
              </a:rPr>
              <a:t>d_name</a:t>
            </a:r>
            <a:r>
              <a:rPr lang="en-US" sz="1400" dirty="0" smtClean="0">
                <a:latin typeface="Courier (W1)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   </a:t>
            </a:r>
            <a:r>
              <a:rPr lang="en-US" sz="1400" dirty="0" err="1" smtClean="0">
                <a:latin typeface="Courier (W1)" pitchFamily="49" charset="0"/>
              </a:rPr>
              <a:t>closedir</a:t>
            </a:r>
            <a:r>
              <a:rPr lang="en-US" sz="1400" dirty="0" smtClean="0">
                <a:latin typeface="Courier (W1)" pitchFamily="49" charset="0"/>
              </a:rPr>
              <a:t> (</a:t>
            </a:r>
            <a:r>
              <a:rPr lang="en-US" sz="1400" dirty="0" err="1" smtClean="0">
                <a:latin typeface="Courier (W1)" pitchFamily="49" charset="0"/>
              </a:rPr>
              <a:t>dp</a:t>
            </a:r>
            <a:r>
              <a:rPr lang="en-US" sz="1400" dirty="0" smtClean="0">
                <a:latin typeface="Courier (W1)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(W1)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Inquiring about directory entries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tatus Information for files and directories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err="1" smtClean="0">
                <a:latin typeface="Courier (W1)" pitchFamily="49" charset="0"/>
              </a:rPr>
              <a:t>struct</a:t>
            </a:r>
            <a:r>
              <a:rPr lang="en-US" sz="2000" dirty="0" smtClean="0">
                <a:latin typeface="Courier (W1)" pitchFamily="49" charset="0"/>
              </a:rPr>
              <a:t> stat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st_mode</a:t>
            </a:r>
            <a:r>
              <a:rPr lang="en-US" sz="2000" dirty="0" smtClean="0">
                <a:latin typeface="Courier (W1)" pitchFamily="49" charset="0"/>
              </a:rPr>
              <a:t>	file type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st_ino</a:t>
            </a:r>
            <a:r>
              <a:rPr lang="en-US" sz="2000" dirty="0" smtClean="0">
                <a:latin typeface="Courier (W1)" pitchFamily="49" charset="0"/>
              </a:rPr>
              <a:t>	</a:t>
            </a:r>
            <a:r>
              <a:rPr lang="en-US" sz="2000" dirty="0" err="1" smtClean="0">
                <a:latin typeface="Courier (W1)" pitchFamily="49" charset="0"/>
              </a:rPr>
              <a:t>i</a:t>
            </a:r>
            <a:r>
              <a:rPr lang="en-US" sz="2000" dirty="0" smtClean="0">
                <a:latin typeface="Courier (W1)" pitchFamily="49" charset="0"/>
              </a:rPr>
              <a:t>-node number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st_uid</a:t>
            </a:r>
            <a:r>
              <a:rPr lang="en-US" sz="2000" dirty="0" smtClean="0">
                <a:latin typeface="Courier (W1)" pitchFamily="49" charset="0"/>
              </a:rPr>
              <a:t>	user id of owner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st_size</a:t>
            </a:r>
            <a:r>
              <a:rPr lang="en-US" sz="2000" dirty="0" smtClean="0">
                <a:latin typeface="Courier (W1)" pitchFamily="49" charset="0"/>
              </a:rPr>
              <a:t>	size in bytes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st_atime</a:t>
            </a:r>
            <a:r>
              <a:rPr lang="en-US" sz="2000" dirty="0" smtClean="0">
                <a:latin typeface="Courier (W1)" pitchFamily="49" charset="0"/>
              </a:rPr>
              <a:t>	time of last access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st_mtime</a:t>
            </a:r>
            <a:r>
              <a:rPr lang="en-US" sz="2000" dirty="0" smtClean="0">
                <a:latin typeface="Courier (W1)" pitchFamily="49" charset="0"/>
              </a:rPr>
              <a:t>	time of last modification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dirty="0" smtClean="0">
                <a:latin typeface="Courier (W1)" pitchFamily="49" charset="0"/>
              </a:rPr>
              <a:t>   </a:t>
            </a:r>
            <a:r>
              <a:rPr lang="en-US" sz="2000" dirty="0" err="1" smtClean="0">
                <a:latin typeface="Courier (W1)" pitchFamily="49" charset="0"/>
              </a:rPr>
              <a:t>yadda</a:t>
            </a:r>
            <a:r>
              <a:rPr lang="en-US" sz="2000" dirty="0" smtClean="0">
                <a:latin typeface="Courier (W1)" pitchFamily="49" charset="0"/>
              </a:rPr>
              <a:t> </a:t>
            </a:r>
            <a:r>
              <a:rPr lang="en-US" sz="2000" dirty="0" err="1" smtClean="0">
                <a:latin typeface="Courier (W1)" pitchFamily="49" charset="0"/>
              </a:rPr>
              <a:t>yadda</a:t>
            </a:r>
            <a:endParaRPr lang="en-US" sz="2000" dirty="0" smtClean="0">
              <a:latin typeface="Courier (W1)" pitchFamily="49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Retrieving that status info for a file or directory</a:t>
            </a:r>
          </a:p>
          <a:p>
            <a:pPr lvl="2">
              <a:spcBef>
                <a:spcPts val="0"/>
              </a:spcBef>
              <a:buNone/>
            </a:pPr>
            <a:r>
              <a:rPr lang="en-US" b="1" u="sng" dirty="0" smtClean="0">
                <a:latin typeface="Courier (W1)" pitchFamily="49" charset="0"/>
              </a:rPr>
              <a:t>stat</a:t>
            </a:r>
            <a:r>
              <a:rPr lang="en-US" dirty="0" smtClean="0">
                <a:latin typeface="Courier (W1)" pitchFamily="49" charset="0"/>
              </a:rPr>
              <a:t> (char *pathname, </a:t>
            </a:r>
            <a:r>
              <a:rPr lang="en-US" dirty="0" err="1" smtClean="0">
                <a:latin typeface="Courier (W1)" pitchFamily="49" charset="0"/>
              </a:rPr>
              <a:t>struct</a:t>
            </a:r>
            <a:r>
              <a:rPr lang="en-US" dirty="0" smtClean="0">
                <a:latin typeface="Courier (W1)" pitchFamily="49" charset="0"/>
              </a:rPr>
              <a:t> stat *buffer);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Is it a file or directory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(W1)" pitchFamily="49" charset="0"/>
              </a:rPr>
              <a:t>S_ISREG( mode 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(W1)" pitchFamily="49" charset="0"/>
              </a:rPr>
              <a:t>S_ISDIR( mode 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err="1" smtClean="0">
                <a:latin typeface="Courier (W1)" pitchFamily="49" charset="0"/>
              </a:rPr>
              <a:t>yadda</a:t>
            </a:r>
            <a:r>
              <a:rPr lang="en-US" dirty="0" smtClean="0">
                <a:latin typeface="Courier (W1)" pitchFamily="49" charset="0"/>
              </a:rPr>
              <a:t> </a:t>
            </a:r>
            <a:r>
              <a:rPr lang="en-US" dirty="0" err="1" smtClean="0">
                <a:latin typeface="Courier (W1)" pitchFamily="49" charset="0"/>
              </a:rPr>
              <a:t>yadda</a:t>
            </a:r>
            <a:endParaRPr lang="en-US" dirty="0">
              <a:latin typeface="Courier (W1)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 - myls2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Prints the name, then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-node number, and if a directory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err="1" smtClean="0">
                <a:latin typeface="Courier (W1)" pitchFamily="49" charset="0"/>
              </a:rPr>
              <a:t>struct</a:t>
            </a:r>
            <a:r>
              <a:rPr lang="en-US" sz="2400" dirty="0" smtClean="0">
                <a:latin typeface="Courier (W1)" pitchFamily="49" charset="0"/>
              </a:rPr>
              <a:t> stat </a:t>
            </a:r>
            <a:r>
              <a:rPr lang="en-US" sz="2400" dirty="0" err="1" smtClean="0">
                <a:latin typeface="Courier (W1)" pitchFamily="49" charset="0"/>
              </a:rPr>
              <a:t>stat_info</a:t>
            </a:r>
            <a:r>
              <a:rPr lang="en-US" sz="2400" dirty="0" smtClean="0">
                <a:latin typeface="Courier (W1)" pitchFamily="49" charset="0"/>
              </a:rPr>
              <a:t>;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/*****  </a:t>
            </a:r>
            <a:r>
              <a:rPr lang="en-US" sz="2400" dirty="0" smtClean="0">
                <a:latin typeface="Courier (W1)" pitchFamily="49" charset="0"/>
              </a:rPr>
              <a:t>process all directory entries  *****/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while </a:t>
            </a:r>
            <a:r>
              <a:rPr lang="en-US" sz="2400" dirty="0" smtClean="0">
                <a:latin typeface="Courier (W1)" pitchFamily="49" charset="0"/>
              </a:rPr>
              <a:t>( ( </a:t>
            </a:r>
            <a:r>
              <a:rPr lang="en-US" sz="2400" dirty="0" err="1" smtClean="0">
                <a:latin typeface="Courier (W1)" pitchFamily="49" charset="0"/>
              </a:rPr>
              <a:t>dirp</a:t>
            </a:r>
            <a:r>
              <a:rPr lang="en-US" sz="2400" dirty="0" smtClean="0">
                <a:latin typeface="Courier (W1)" pitchFamily="49" charset="0"/>
              </a:rPr>
              <a:t> = </a:t>
            </a:r>
            <a:r>
              <a:rPr lang="en-US" sz="2400" dirty="0" err="1" smtClean="0">
                <a:latin typeface="Courier (W1)" pitchFamily="49" charset="0"/>
              </a:rPr>
              <a:t>readdir</a:t>
            </a:r>
            <a:r>
              <a:rPr lang="en-US" sz="2400" dirty="0" smtClean="0">
                <a:latin typeface="Courier (W1)" pitchFamily="49" charset="0"/>
              </a:rPr>
              <a:t>(</a:t>
            </a:r>
            <a:r>
              <a:rPr lang="en-US" sz="2400" dirty="0" err="1" smtClean="0">
                <a:latin typeface="Courier (W1)" pitchFamily="49" charset="0"/>
              </a:rPr>
              <a:t>dp</a:t>
            </a:r>
            <a:r>
              <a:rPr lang="en-US" sz="2400" dirty="0" smtClean="0">
                <a:latin typeface="Courier (W1)" pitchFamily="49" charset="0"/>
              </a:rPr>
              <a:t>)) != NULL)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</a:t>
            </a:r>
            <a:r>
              <a:rPr lang="en-US" sz="2400" dirty="0" smtClean="0">
                <a:latin typeface="Courier (W1)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</a:t>
            </a:r>
            <a:r>
              <a:rPr lang="en-US" sz="2400" dirty="0" err="1" smtClean="0">
                <a:latin typeface="Courier (W1)" pitchFamily="49" charset="0"/>
              </a:rPr>
              <a:t>printf</a:t>
            </a:r>
            <a:r>
              <a:rPr lang="en-US" sz="2400" dirty="0" smtClean="0">
                <a:latin typeface="Courier (W1)" pitchFamily="49" charset="0"/>
              </a:rPr>
              <a:t> </a:t>
            </a:r>
            <a:r>
              <a:rPr lang="en-US" sz="2400" dirty="0" smtClean="0">
                <a:latin typeface="Courier (W1)" pitchFamily="49" charset="0"/>
              </a:rPr>
              <a:t>("%</a:t>
            </a:r>
            <a:r>
              <a:rPr lang="en-US" sz="2400" dirty="0" smtClean="0">
                <a:latin typeface="Courier (W1)" pitchFamily="49" charset="0"/>
              </a:rPr>
              <a:t>20s %</a:t>
            </a:r>
            <a:r>
              <a:rPr lang="en-US" sz="2400" dirty="0" err="1" smtClean="0">
                <a:latin typeface="Courier (W1)" pitchFamily="49" charset="0"/>
              </a:rPr>
              <a:t>d</a:t>
            </a:r>
            <a:r>
              <a:rPr lang="en-US" sz="2400" dirty="0" err="1" smtClean="0">
                <a:latin typeface="Courier (W1)" pitchFamily="49" charset="0"/>
              </a:rPr>
              <a:t>",dirp</a:t>
            </a:r>
            <a:r>
              <a:rPr lang="en-US" sz="2400" dirty="0" smtClean="0">
                <a:latin typeface="Courier (W1)" pitchFamily="49" charset="0"/>
              </a:rPr>
              <a:t>-</a:t>
            </a:r>
            <a:r>
              <a:rPr lang="en-US" sz="2400" dirty="0" smtClean="0">
                <a:latin typeface="Courier (W1)" pitchFamily="49" charset="0"/>
              </a:rPr>
              <a:t>&gt;</a:t>
            </a:r>
            <a:r>
              <a:rPr lang="en-US" sz="2400" dirty="0" err="1" smtClean="0">
                <a:latin typeface="Courier (W1)" pitchFamily="49" charset="0"/>
              </a:rPr>
              <a:t>d_name,dirp</a:t>
            </a:r>
            <a:r>
              <a:rPr lang="en-US" sz="2400" dirty="0" smtClean="0">
                <a:latin typeface="Courier (W1)" pitchFamily="49" charset="0"/>
              </a:rPr>
              <a:t>-&gt;</a:t>
            </a:r>
            <a:r>
              <a:rPr lang="en-US" sz="2400" dirty="0" err="1" smtClean="0">
                <a:latin typeface="Courier (W1)" pitchFamily="49" charset="0"/>
              </a:rPr>
              <a:t>d_ino</a:t>
            </a:r>
            <a:r>
              <a:rPr lang="en-US" sz="2400" dirty="0" smtClean="0">
                <a:latin typeface="Courier (W1)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(W1)" pitchFamily="49" charset="0"/>
              </a:rPr>
              <a:t>stat</a:t>
            </a:r>
            <a:r>
              <a:rPr lang="en-US" sz="2400" dirty="0" smtClean="0">
                <a:latin typeface="Courier (W1)" pitchFamily="49" charset="0"/>
              </a:rPr>
              <a:t> (</a:t>
            </a:r>
            <a:r>
              <a:rPr lang="en-US" sz="2400" dirty="0" err="1" smtClean="0">
                <a:latin typeface="Courier (W1)" pitchFamily="49" charset="0"/>
              </a:rPr>
              <a:t>dirp</a:t>
            </a:r>
            <a:r>
              <a:rPr lang="en-US" sz="2400" dirty="0" smtClean="0">
                <a:latin typeface="Courier (W1)" pitchFamily="49" charset="0"/>
              </a:rPr>
              <a:t>-&gt;</a:t>
            </a:r>
            <a:r>
              <a:rPr lang="en-US" sz="2400" dirty="0" err="1" smtClean="0">
                <a:latin typeface="Courier (W1)" pitchFamily="49" charset="0"/>
              </a:rPr>
              <a:t>d_name</a:t>
            </a:r>
            <a:r>
              <a:rPr lang="en-US" sz="2400" dirty="0" smtClean="0">
                <a:latin typeface="Courier (W1)" pitchFamily="49" charset="0"/>
              </a:rPr>
              <a:t>, &amp;</a:t>
            </a:r>
            <a:r>
              <a:rPr lang="en-US" sz="2400" dirty="0" err="1" smtClean="0">
                <a:latin typeface="Courier (W1)" pitchFamily="49" charset="0"/>
              </a:rPr>
              <a:t>stat_info</a:t>
            </a:r>
            <a:r>
              <a:rPr lang="en-US" sz="2400" dirty="0" smtClean="0">
                <a:latin typeface="Courier (W1)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</a:t>
            </a:r>
            <a:r>
              <a:rPr lang="en-US" sz="2400" dirty="0" smtClean="0">
                <a:latin typeface="Courier (W1)" pitchFamily="49" charset="0"/>
              </a:rPr>
              <a:t>if (</a:t>
            </a:r>
            <a:r>
              <a:rPr lang="en-US" sz="2400" b="1" dirty="0" smtClean="0">
                <a:solidFill>
                  <a:srgbClr val="C00000"/>
                </a:solidFill>
                <a:latin typeface="Courier (W1)" pitchFamily="49" charset="0"/>
              </a:rPr>
              <a:t>S_ISDIR</a:t>
            </a:r>
            <a:r>
              <a:rPr lang="en-US" sz="2400" dirty="0" smtClean="0">
                <a:latin typeface="Courier (W1)" pitchFamily="49" charset="0"/>
              </a:rPr>
              <a:t>(</a:t>
            </a:r>
            <a:r>
              <a:rPr lang="en-US" sz="2400" dirty="0" err="1" smtClean="0">
                <a:latin typeface="Courier (W1)" pitchFamily="49" charset="0"/>
              </a:rPr>
              <a:t>stat_info.st_mode</a:t>
            </a:r>
            <a:r>
              <a:rPr lang="en-US" sz="2400" dirty="0" smtClean="0">
                <a:latin typeface="Courier (W1)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   </a:t>
            </a:r>
            <a:r>
              <a:rPr lang="en-US" sz="2400" dirty="0" err="1" smtClean="0">
                <a:latin typeface="Courier (W1)" pitchFamily="49" charset="0"/>
              </a:rPr>
              <a:t>printf</a:t>
            </a:r>
            <a:r>
              <a:rPr lang="en-US" sz="2400" dirty="0" smtClean="0">
                <a:latin typeface="Courier (W1)" pitchFamily="49" charset="0"/>
              </a:rPr>
              <a:t> ("  directory\n");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</a:t>
            </a:r>
            <a:r>
              <a:rPr lang="en-US" sz="2400" dirty="0" smtClean="0">
                <a:latin typeface="Courier (W1)" pitchFamily="49" charset="0"/>
              </a:rPr>
              <a:t>else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    </a:t>
            </a:r>
            <a:r>
              <a:rPr lang="en-US" sz="2400" dirty="0" err="1" smtClean="0">
                <a:latin typeface="Courier (W1)" pitchFamily="49" charset="0"/>
              </a:rPr>
              <a:t>printf</a:t>
            </a:r>
            <a:r>
              <a:rPr lang="en-US" sz="2400" dirty="0" smtClean="0">
                <a:latin typeface="Courier (W1)" pitchFamily="49" charset="0"/>
              </a:rPr>
              <a:t> ("\n");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(W1)" pitchFamily="49" charset="0"/>
              </a:rPr>
              <a:t>  </a:t>
            </a:r>
            <a:r>
              <a:rPr lang="en-US" sz="2400" dirty="0" smtClean="0">
                <a:latin typeface="Courier (W1)" pitchFamily="49" charset="0"/>
              </a:rPr>
              <a:t>}</a:t>
            </a:r>
            <a:endParaRPr lang="en-US" sz="2400" dirty="0">
              <a:latin typeface="Courier (W1)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/>
          <a:lstStyle/>
          <a:p>
            <a:pPr algn="ctr"/>
            <a:r>
              <a:rPr lang="en-US" dirty="0" smtClean="0"/>
              <a:t>Example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(W1)" pitchFamily="49" charset="0"/>
              </a:rPr>
              <a:t>&gt; </a:t>
            </a:r>
            <a:r>
              <a:rPr lang="en-US" sz="1600" b="1" dirty="0" err="1" smtClean="0">
                <a:solidFill>
                  <a:srgbClr val="C00000"/>
                </a:solidFill>
                <a:latin typeface="Courier (W1)" pitchFamily="49" charset="0"/>
              </a:rPr>
              <a:t>ls</a:t>
            </a:r>
            <a:endParaRPr lang="en-US" sz="1600" b="1" dirty="0" smtClean="0">
              <a:solidFill>
                <a:srgbClr val="C00000"/>
              </a:solidFill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myls1  myls1.c  myls2  myls2.c  </a:t>
            </a:r>
            <a:r>
              <a:rPr lang="en-US" sz="1600" dirty="0" err="1" smtClean="0">
                <a:latin typeface="Courier (W1)" pitchFamily="49" charset="0"/>
              </a:rPr>
              <a:t>testdir</a:t>
            </a: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(W1)" pitchFamily="49" charset="0"/>
              </a:rPr>
              <a:t>&gt; </a:t>
            </a:r>
            <a:r>
              <a:rPr lang="en-US" sz="1600" b="1" dirty="0" smtClean="0">
                <a:solidFill>
                  <a:srgbClr val="C00000"/>
                </a:solidFill>
                <a:latin typeface="Courier (W1)" pitchFamily="49" charset="0"/>
              </a:rPr>
              <a:t>myls1 .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myls1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myls2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myls2.c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>
                <a:latin typeface="Courier (W1)" pitchFamily="49" charset="0"/>
              </a:rPr>
              <a:t>testdir</a:t>
            </a: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..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myls1.c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(W1)" pitchFamily="49" charset="0"/>
              </a:rPr>
              <a:t>&gt; </a:t>
            </a:r>
            <a:r>
              <a:rPr lang="en-US" sz="1600" b="1" dirty="0" smtClean="0">
                <a:solidFill>
                  <a:srgbClr val="C00000"/>
                </a:solidFill>
                <a:latin typeface="Courier (W1)" pitchFamily="49" charset="0"/>
              </a:rPr>
              <a:t>myls2 .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  myls1 5113261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  myls2 5113264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      . 5113260  directory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myls2.c 5113266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</a:t>
            </a:r>
            <a:r>
              <a:rPr lang="en-US" sz="1600" dirty="0" err="1" smtClean="0">
                <a:latin typeface="Courier (W1)" pitchFamily="49" charset="0"/>
              </a:rPr>
              <a:t>testdir</a:t>
            </a:r>
            <a:r>
              <a:rPr lang="en-US" sz="1600" dirty="0" smtClean="0">
                <a:latin typeface="Courier (W1)" pitchFamily="49" charset="0"/>
              </a:rPr>
              <a:t> 5113263  directory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     .. 5112686  directory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(W1)" pitchFamily="49" charset="0"/>
              </a:rPr>
              <a:t>             myls1.c 5113265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(W1)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dirty="0">
              <a:latin typeface="Courier (W1)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538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Linux File System</vt:lpstr>
      <vt:lpstr>The Linux File System</vt:lpstr>
      <vt:lpstr>The Linux Drive Structure</vt:lpstr>
      <vt:lpstr>Contents of an I-Node</vt:lpstr>
      <vt:lpstr>Directory Functions</vt:lpstr>
      <vt:lpstr>Example - myls1</vt:lpstr>
      <vt:lpstr>Inquiring about directory entries</vt:lpstr>
      <vt:lpstr>2nd Example - myls2</vt:lpstr>
      <vt:lpstr>Example Run</vt:lpstr>
      <vt:lpstr>Your Assignment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Stephen Dannelly</dc:creator>
  <cp:lastModifiedBy>Stephen Dannelly</cp:lastModifiedBy>
  <cp:revision>19</cp:revision>
  <dcterms:created xsi:type="dcterms:W3CDTF">2011-02-14T20:25:48Z</dcterms:created>
  <dcterms:modified xsi:type="dcterms:W3CDTF">2011-02-14T23:15:41Z</dcterms:modified>
</cp:coreProperties>
</file>