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2" r:id="rId8"/>
    <p:sldId id="260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18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E08FC8-3763-4280-871D-58D1DA041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0C11D92-6014-4B04-9584-BAA47CC2F7C4}" type="datetimeFigureOut">
              <a:rPr lang="en-US" smtClean="0"/>
              <a:t>11/16/2018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Odds and Ends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CSCI 297 Scripting Languages</a:t>
            </a:r>
            <a:endParaRPr lang="en-US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SQL Injection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$username = $_POST['username'];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$password = $_POST['password'];</a:t>
            </a: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'id' FROM 'users' WHERE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'username' = '$username' AND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'password' = '$password';"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$result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mysqli_query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DBconn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$query);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mysqli_num_rows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($result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 : try again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is okay</a:t>
            </a: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7" name="Picture 3" descr="C:\Users\dannellys\AppData\Local\Microsoft\Windows\Temporary Internet Files\Content.IE5\WZAS5X93\thief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322" y="5065690"/>
            <a:ext cx="1524000" cy="179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continued…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pPr marL="114300" indent="0">
              <a:spcBef>
                <a:spcPts val="0"/>
              </a:spcBef>
              <a:buNone/>
            </a:pPr>
            <a:r>
              <a:rPr lang="en-US" sz="2800" b="1" dirty="0" smtClean="0">
                <a:cs typeface="Courier New" panose="02070309020205020404" pitchFamily="49" charset="0"/>
              </a:rPr>
              <a:t>PHP String with SQL Command: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'id' FROM 'users' WHERE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'username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 = '$username'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'password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 = '$password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if the user enters: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==&gt;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OR ''='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 ==&gt;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OR ''='</a:t>
            </a:r>
          </a:p>
          <a:p>
            <a:pPr marL="114300" indent="0">
              <a:spcBef>
                <a:spcPts val="0"/>
              </a:spcBef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2800" b="1" dirty="0" smtClean="0">
                <a:cs typeface="Courier New" panose="02070309020205020404" pitchFamily="49" charset="0"/>
              </a:rPr>
              <a:t>The resulting SQL Command: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'id' FROM 'users' WHERE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'username'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''='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'password'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''='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spcBef>
                <a:spcPts val="1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3600" dirty="0" smtClean="0"/>
              <a:t>Database Normalization</a:t>
            </a:r>
          </a:p>
          <a:p>
            <a:pPr marL="571500" indent="-457200">
              <a:spcBef>
                <a:spcPts val="1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3600" dirty="0" smtClean="0"/>
              <a:t>Data Backups</a:t>
            </a:r>
          </a:p>
          <a:p>
            <a:pPr marL="571500" indent="-457200">
              <a:spcBef>
                <a:spcPts val="1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3600" dirty="0" smtClean="0"/>
              <a:t>Tracking the User with Cookies</a:t>
            </a:r>
          </a:p>
          <a:p>
            <a:pPr marL="571500" indent="-457200">
              <a:spcBef>
                <a:spcPts val="18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3600" dirty="0" smtClean="0"/>
              <a:t>Short example of SQL Injection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12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Normalization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461963" indent="-461963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Goal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each piece of information exists only once in the database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creates storage efficiency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efficient to update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duplicates can create inaccuracies</a:t>
            </a:r>
          </a:p>
          <a:p>
            <a:endParaRPr lang="en-US" dirty="0"/>
          </a:p>
          <a:p>
            <a:pPr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2400" b="1" dirty="0" smtClean="0"/>
              <a:t>First Normal Form</a:t>
            </a:r>
          </a:p>
          <a:p>
            <a:pPr lvl="1"/>
            <a:r>
              <a:rPr lang="en-US" dirty="0" smtClean="0"/>
              <a:t>no repeating columns with same data types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all columns contain single value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primary key uniquely identifies each row</a:t>
            </a:r>
          </a:p>
          <a:p>
            <a:pPr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2400" b="1" dirty="0" smtClean="0"/>
              <a:t>Second Normal Form</a:t>
            </a:r>
          </a:p>
          <a:p>
            <a:pPr lvl="1"/>
            <a:r>
              <a:rPr lang="en-US" dirty="0" smtClean="0"/>
              <a:t>rows do not duplicate information</a:t>
            </a:r>
          </a:p>
          <a:p>
            <a:pPr>
              <a:buClr>
                <a:schemeClr val="tx2"/>
              </a:buClr>
              <a:buFont typeface="Courier New" pitchFamily="49" charset="0"/>
              <a:buChar char="o"/>
            </a:pPr>
            <a:r>
              <a:rPr lang="en-US" sz="2400" b="1" dirty="0" smtClean="0"/>
              <a:t>Third Normal Form</a:t>
            </a:r>
          </a:p>
          <a:p>
            <a:pPr lvl="1"/>
            <a:r>
              <a:rPr lang="en-US" dirty="0" smtClean="0"/>
              <a:t>data not dependent on the primary key is moved to another table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Normalization Example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21096"/>
              </p:ext>
            </p:extLst>
          </p:nvPr>
        </p:nvGraphicFramePr>
        <p:xfrm>
          <a:off x="533400" y="1295400"/>
          <a:ext cx="7696199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Author1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Author2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Title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ISBN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Price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C000"/>
                          </a:solidFill>
                        </a:rPr>
                        <a:t>CustName</a:t>
                      </a:r>
                      <a:endParaRPr lang="en-US" dirty="0" smtClean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C000"/>
                          </a:solidFill>
                        </a:rPr>
                        <a:t>CustAddr</a:t>
                      </a:r>
                      <a:endParaRPr lang="en-US" dirty="0" smtClean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1">
                <a:tc>
                  <a:txBody>
                    <a:bodyPr/>
                    <a:lstStyle/>
                    <a:p>
                      <a:r>
                        <a:rPr lang="en-US" dirty="0" smtClean="0"/>
                        <a:t>MW</a:t>
                      </a:r>
                      <a:r>
                        <a:rPr lang="en-US" baseline="0" dirty="0" smtClean="0"/>
                        <a:t> Brown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Hurd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Night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Claire Dannelly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980 Eagle,</a:t>
                      </a:r>
                      <a:r>
                        <a:rPr lang="en-US" sz="1600" baseline="0" dirty="0" smtClean="0"/>
                        <a:t> Rock Hill…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D. </a:t>
                      </a:r>
                      <a:r>
                        <a:rPr lang="en-US" dirty="0" err="1" smtClean="0"/>
                        <a:t>Pilkey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Captain Underpants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Dannelly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980 Eagle,</a:t>
                      </a:r>
                      <a:r>
                        <a:rPr lang="en-US" sz="1600" baseline="0" dirty="0" smtClean="0"/>
                        <a:t> Rock Hill…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799">
                <a:tc>
                  <a:txBody>
                    <a:bodyPr/>
                    <a:lstStyle/>
                    <a:p>
                      <a:r>
                        <a:rPr lang="en-US" dirty="0" smtClean="0"/>
                        <a:t>MW</a:t>
                      </a:r>
                      <a:r>
                        <a:rPr lang="en-US" baseline="0" dirty="0" smtClean="0"/>
                        <a:t> Brown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Hurd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Night Moon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 Smith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123 Main…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66967"/>
              </p:ext>
            </p:extLst>
          </p:nvPr>
        </p:nvGraphicFramePr>
        <p:xfrm>
          <a:off x="533400" y="4419600"/>
          <a:ext cx="3352800" cy="1559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ISBN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Author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Marguerite</a:t>
                      </a:r>
                      <a:r>
                        <a:rPr lang="en-US" baseline="0" dirty="0" smtClean="0"/>
                        <a:t> Wise Brown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Clement </a:t>
                      </a:r>
                      <a:r>
                        <a:rPr lang="en-US" dirty="0" err="1" smtClean="0"/>
                        <a:t>Hurd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r>
                        <a:rPr lang="en-US" dirty="0" smtClean="0"/>
                        <a:t>6789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Pilkey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30855"/>
              </p:ext>
            </p:extLst>
          </p:nvPr>
        </p:nvGraphicFramePr>
        <p:xfrm>
          <a:off x="4038600" y="4419600"/>
          <a:ext cx="41910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ISBN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Night Moon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Captain</a:t>
                      </a:r>
                      <a:r>
                        <a:rPr lang="en-US" baseline="0" dirty="0" smtClean="0"/>
                        <a:t> Underpants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81000" y="1143000"/>
            <a:ext cx="2362200" cy="685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425148" y="152400"/>
            <a:ext cx="1524000" cy="762000"/>
          </a:xfrm>
          <a:prstGeom prst="wedgeRoundRectCallout">
            <a:avLst>
              <a:gd name="adj1" fmla="val -77898"/>
              <a:gd name="adj2" fmla="val 8161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First Order</a:t>
            </a:r>
          </a:p>
          <a:p>
            <a:pPr algn="ct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two columns w/ same data type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0" y="1676400"/>
            <a:ext cx="3505200" cy="6858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3048000"/>
            <a:ext cx="3505200" cy="68580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6629400" y="304800"/>
            <a:ext cx="1752600" cy="762000"/>
          </a:xfrm>
          <a:prstGeom prst="wedgeRoundRectCallout">
            <a:avLst>
              <a:gd name="adj1" fmla="val -143767"/>
              <a:gd name="adj2" fmla="val 313784"/>
              <a:gd name="adj3" fmla="val 16667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Second Order</a:t>
            </a:r>
          </a:p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two rows with </a:t>
            </a:r>
          </a:p>
          <a:p>
            <a:pPr algn="ctr"/>
            <a:r>
              <a:rPr lang="en-US" sz="1400" dirty="0" smtClean="0">
                <a:solidFill>
                  <a:schemeClr val="accent5"/>
                </a:solidFill>
              </a:rPr>
              <a:t>same info</a:t>
            </a:r>
            <a:endParaRPr lang="en-US" sz="1400" dirty="0">
              <a:solidFill>
                <a:schemeClr val="accent5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42072" y="190500"/>
            <a:ext cx="1524000" cy="762000"/>
          </a:xfrm>
          <a:prstGeom prst="wedgeRoundRectCallout">
            <a:avLst>
              <a:gd name="adj1" fmla="val -53523"/>
              <a:gd name="adj2" fmla="val 10036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First Order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o primary key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200" y="1323975"/>
            <a:ext cx="457200" cy="2667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Backing Up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sz="2800" b="1" dirty="0" smtClean="0"/>
              <a:t>Full Database Back Up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big pain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two possible options from the command line:</a:t>
            </a:r>
          </a:p>
          <a:p>
            <a:pPr lvl="2">
              <a:spcBef>
                <a:spcPts val="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mysqldump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--opt --all-database 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all.sql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mysqlhotcopy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database /path/for/backup</a:t>
            </a:r>
          </a:p>
          <a:p>
            <a:pPr>
              <a:spcBef>
                <a:spcPts val="1800"/>
              </a:spcBef>
              <a:buClr>
                <a:schemeClr val="tx2"/>
              </a:buClr>
            </a:pPr>
            <a:r>
              <a:rPr lang="en-US" sz="2800" b="1" dirty="0" smtClean="0"/>
              <a:t>Full Database Restore</a:t>
            </a:r>
          </a:p>
          <a:p>
            <a:pPr lvl="1"/>
            <a:r>
              <a:rPr lang="en-US" sz="2400" dirty="0" smtClean="0"/>
              <a:t>it's a really long set of complicated steps</a:t>
            </a:r>
          </a:p>
          <a:p>
            <a:pPr>
              <a:spcBef>
                <a:spcPts val="1800"/>
              </a:spcBef>
              <a:buClr>
                <a:schemeClr val="tx2"/>
              </a:buClr>
            </a:pPr>
            <a:r>
              <a:rPr lang="en-US" sz="2800" b="1" dirty="0" smtClean="0"/>
              <a:t>If concerned about data corruption</a:t>
            </a:r>
          </a:p>
          <a:p>
            <a:pPr marL="868680" lvl="1" indent="-457200"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lock the table(s)</a:t>
            </a:r>
          </a:p>
          <a:p>
            <a:pPr marL="868680" lvl="1" indent="-457200"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copy the records to a copy of the table(s)</a:t>
            </a:r>
          </a:p>
          <a:p>
            <a:pPr marL="868680" lvl="1" indent="-457200">
              <a:spcBef>
                <a:spcPts val="0"/>
              </a:spcBef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unlock the table(s)</a:t>
            </a:r>
          </a:p>
          <a:p>
            <a:pPr>
              <a:spcBef>
                <a:spcPts val="1800"/>
              </a:spcBef>
              <a:buClr>
                <a:schemeClr val="tx2"/>
              </a:buClr>
            </a:pPr>
            <a:r>
              <a:rPr lang="en-US" sz="2800" b="1" dirty="0" smtClean="0"/>
              <a:t>Transactions</a:t>
            </a:r>
            <a:r>
              <a:rPr lang="en-US" sz="2800" dirty="0" smtClean="0"/>
              <a:t> </a:t>
            </a:r>
            <a:r>
              <a:rPr lang="en-US" sz="2600" dirty="0" smtClean="0"/>
              <a:t>- updates can be temporary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284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Cookies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- setting in PHP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name, value, expire, path, domain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sz="2400" b="1" dirty="0" smtClean="0"/>
              <a:t>name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name of the cookie value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example: "</a:t>
            </a:r>
            <a:r>
              <a:rPr lang="en-US" sz="2400" dirty="0" err="1" smtClean="0"/>
              <a:t>usrname</a:t>
            </a:r>
            <a:r>
              <a:rPr lang="en-US" sz="2400" dirty="0" smtClean="0"/>
              <a:t>"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value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 value of the cookie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 = "Bob Smith"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expire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time of when the cookie expires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if empty, then the cookie expires when the browser closes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example : 24 hours from now = time()+24*60*60</a:t>
            </a:r>
            <a:endParaRPr lang="en-US" sz="2400" dirty="0"/>
          </a:p>
        </p:txBody>
      </p:sp>
      <p:pic>
        <p:nvPicPr>
          <p:cNvPr id="5" name="Picture 2" descr="C:\Users\dannellys\AppData\Local\Temp\Temporary Internet Files\Content.IE5\4MPTW9US\MC9002395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812341" cy="13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0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Cookies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- very simple example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Problem </a:t>
            </a:r>
            <a:r>
              <a:rPr lang="en-US" sz="2800" b="1" dirty="0" smtClean="0"/>
              <a:t>: </a:t>
            </a:r>
          </a:p>
          <a:p>
            <a:pPr lvl="1"/>
            <a:r>
              <a:rPr lang="en-US" dirty="0" smtClean="0"/>
              <a:t>Script to either display the user name that is stored in a cookie or save the user name into a cookie</a:t>
            </a:r>
          </a:p>
          <a:p>
            <a:pPr lvl="1"/>
            <a:endParaRPr lang="en-US" dirty="0" smtClean="0"/>
          </a:p>
          <a:p>
            <a:r>
              <a:rPr lang="en-US" sz="2800" b="1" dirty="0" smtClean="0"/>
              <a:t>Possible Conditions while running the script:</a:t>
            </a:r>
          </a:p>
          <a:p>
            <a:pPr marL="868680" lvl="1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/>
              <a:t>a cookie was already set</a:t>
            </a:r>
          </a:p>
          <a:p>
            <a:pPr lvl="2"/>
            <a:r>
              <a:rPr lang="en-US" sz="2000" dirty="0" err="1" smtClean="0"/>
              <a:t>isset</a:t>
            </a:r>
            <a:r>
              <a:rPr lang="en-US" sz="2000" dirty="0" smtClean="0"/>
              <a:t> ($_COOKIE[…])</a:t>
            </a:r>
          </a:p>
          <a:p>
            <a:pPr marL="868680" lvl="1" indent="-45720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/>
              <a:t>the cookie is being set with form data</a:t>
            </a:r>
          </a:p>
          <a:p>
            <a:pPr lvl="2"/>
            <a:r>
              <a:rPr lang="en-US" sz="2000" dirty="0" err="1" smtClean="0"/>
              <a:t>isset</a:t>
            </a:r>
            <a:r>
              <a:rPr lang="en-US" sz="2000" dirty="0" smtClean="0"/>
              <a:t> ($_POST[…])</a:t>
            </a:r>
          </a:p>
          <a:p>
            <a:pPr marL="868680" lvl="1" indent="-45720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400" dirty="0" smtClean="0"/>
              <a:t>the cookie has not been set</a:t>
            </a:r>
          </a:p>
          <a:p>
            <a:pPr lvl="2"/>
            <a:r>
              <a:rPr lang="en-US" sz="2000" dirty="0" smtClean="0"/>
              <a:t>neither of the above is true</a:t>
            </a:r>
          </a:p>
          <a:p>
            <a:endParaRPr lang="en-US" dirty="0"/>
          </a:p>
        </p:txBody>
      </p:sp>
      <p:pic>
        <p:nvPicPr>
          <p:cNvPr id="4" name="Picture 2" descr="C:\Users\dannellys\AppData\Local\Temp\Temporary Internet Files\Content.IE5\ZR1X9EX9\MC9003831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149" y="152400"/>
            <a:ext cx="1325974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2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4800600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we have been here before and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the cookie is set</a:t>
            </a: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isset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($_COOKIE["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echo "Welcome " . $_COOKIE["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"] 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&gt;";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script is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setting the 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cookie, expires in two minutes</a:t>
            </a: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($_POST['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']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$_POST['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'], time()+120);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"Setting the cookie&lt;P&gt;";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114300" indent="0"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first time visitor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"Welcome first time visitor&lt;P&gt;";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"&lt;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action='cooktest1.php' method='Post'&gt;";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"User Name: &lt;input type='text'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name='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"&lt;input type=submit value='Save Name'&lt;P&gt;";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echo "&lt;/form&gt;";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064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Cookies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- common error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/>
          <a:lstStyle/>
          <a:p>
            <a:r>
              <a:rPr lang="en-US" sz="2400" b="1" dirty="0"/>
              <a:t>The </a:t>
            </a:r>
            <a:r>
              <a:rPr lang="en-US" sz="2400" b="1" dirty="0" err="1"/>
              <a:t>setcookie</a:t>
            </a:r>
            <a:r>
              <a:rPr lang="en-US" sz="2400" b="1" dirty="0"/>
              <a:t>() function must appear </a:t>
            </a:r>
            <a:r>
              <a:rPr lang="en-US" sz="2400" b="1" dirty="0" smtClean="0"/>
              <a:t>before the </a:t>
            </a:r>
            <a:r>
              <a:rPr lang="en-US" sz="2400" b="1" dirty="0"/>
              <a:t>&lt;html&gt; tag</a:t>
            </a:r>
            <a:r>
              <a:rPr lang="en-US" sz="2400" b="1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This code is okay: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($_POST['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']))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$_POST['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'], 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"The cookie is set.&lt;P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This code generates an error: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($_POST['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']))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"Setting the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cookie...&lt;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&gt;";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$_POST['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'], ...</a:t>
            </a:r>
          </a:p>
          <a:p>
            <a:pPr marL="690563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pic>
        <p:nvPicPr>
          <p:cNvPr id="5" name="Picture 2" descr="C:\Users\dannellys\AppData\Local\Temp\Temporary Internet Files\Content.IE5\EAI1OMTS\MC9002793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823314" cy="136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0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385</TotalTime>
  <Words>784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Wingdings</vt:lpstr>
      <vt:lpstr>Adjacency</vt:lpstr>
      <vt:lpstr>Misc Odds and Ends</vt:lpstr>
      <vt:lpstr>Today</vt:lpstr>
      <vt:lpstr>Database Normalization</vt:lpstr>
      <vt:lpstr>Normalization Example</vt:lpstr>
      <vt:lpstr>Backing Up Data</vt:lpstr>
      <vt:lpstr>Cookies - setting in PHP</vt:lpstr>
      <vt:lpstr>Cookies - very simple example</vt:lpstr>
      <vt:lpstr>PowerPoint Presentation</vt:lpstr>
      <vt:lpstr>Cookies - common error</vt:lpstr>
      <vt:lpstr>SQL Injection Example</vt:lpstr>
      <vt:lpstr>example continued…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Dannelly</dc:creator>
  <cp:lastModifiedBy>Dannelly, Robert Stephen</cp:lastModifiedBy>
  <cp:revision>24</cp:revision>
  <dcterms:created xsi:type="dcterms:W3CDTF">2012-11-12T16:14:33Z</dcterms:created>
  <dcterms:modified xsi:type="dcterms:W3CDTF">2018-11-16T19:52:47Z</dcterms:modified>
</cp:coreProperties>
</file>