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15" r:id="rId2"/>
    <p:sldId id="537" r:id="rId3"/>
    <p:sldId id="538" r:id="rId4"/>
    <p:sldId id="517" r:id="rId5"/>
    <p:sldId id="539" r:id="rId6"/>
    <p:sldId id="548" r:id="rId7"/>
    <p:sldId id="518" r:id="rId8"/>
    <p:sldId id="519" r:id="rId9"/>
    <p:sldId id="520" r:id="rId10"/>
    <p:sldId id="521" r:id="rId11"/>
    <p:sldId id="523" r:id="rId12"/>
    <p:sldId id="524" r:id="rId13"/>
    <p:sldId id="540" r:id="rId14"/>
    <p:sldId id="588" r:id="rId15"/>
    <p:sldId id="589" r:id="rId16"/>
    <p:sldId id="590" r:id="rId17"/>
    <p:sldId id="595" r:id="rId18"/>
    <p:sldId id="591" r:id="rId19"/>
    <p:sldId id="593" r:id="rId20"/>
    <p:sldId id="550" r:id="rId21"/>
    <p:sldId id="551" r:id="rId22"/>
    <p:sldId id="552" r:id="rId23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 autoAdjust="0"/>
    <p:restoredTop sz="94551" autoAdjust="0"/>
  </p:normalViewPr>
  <p:slideViewPr>
    <p:cSldViewPr>
      <p:cViewPr varScale="1">
        <p:scale>
          <a:sx n="109" d="100"/>
          <a:sy n="109" d="100"/>
        </p:scale>
        <p:origin x="1488" y="102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5924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5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2.emf"/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236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79913"/>
            <a:ext cx="5087937" cy="41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912" tIns="47958" rIns="95912" bIns="47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8500"/>
            <a:ext cx="4591050" cy="3443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60120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05337" cy="3454400"/>
          </a:xfrm>
          <a:solidFill>
            <a:srgbClr val="FFFFFF"/>
          </a:solidFill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65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727" tIns="45359" rIns="90727" bIns="45359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207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67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5188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16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2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7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5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352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07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91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 Third Level</a:t>
            </a:r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/>
              <a:t>02/14/2018	               </a:t>
            </a:r>
            <a:r>
              <a:rPr lang="en-US" baseline="0" dirty="0" smtClean="0"/>
              <a:t>         </a:t>
            </a:r>
            <a:r>
              <a:rPr lang="en-US" dirty="0" smtClean="0"/>
              <a:t>Introduction to Data Mining, 2</a:t>
            </a:r>
            <a:r>
              <a:rPr lang="en-US" baseline="30000" dirty="0" smtClean="0"/>
              <a:t>nd</a:t>
            </a:r>
            <a:r>
              <a:rPr lang="en-US" dirty="0" smtClean="0"/>
              <a:t> Edition 			</a:t>
            </a:r>
            <a:r>
              <a:rPr lang="en-US" baseline="0" dirty="0" smtClean="0"/>
              <a:t>           </a:t>
            </a:r>
            <a:fld id="{7C9F7F48-2944-4AF0-87BF-27ECBE076434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e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763000" cy="838200"/>
          </a:xfrm>
        </p:spPr>
        <p:txBody>
          <a:bodyPr/>
          <a:lstStyle/>
          <a:p>
            <a:r>
              <a:rPr lang="en-US" altLang="en-US" dirty="0" smtClean="0"/>
              <a:t>Data Mining</a:t>
            </a:r>
            <a:endParaRPr lang="en-US" altLang="en-US" sz="2800" dirty="0" smtClean="0"/>
          </a:p>
        </p:txBody>
      </p:sp>
      <p:sp>
        <p:nvSpPr>
          <p:cNvPr id="3075" name="Rectangle 1027"/>
          <p:cNvSpPr>
            <a:spLocks noChangeArrowheads="1"/>
          </p:cNvSpPr>
          <p:nvPr/>
        </p:nvSpPr>
        <p:spPr bwMode="auto">
          <a:xfrm>
            <a:off x="0" y="1519221"/>
            <a:ext cx="8991600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Chapter </a:t>
            </a:r>
            <a:r>
              <a:rPr lang="en-US" altLang="en-US" sz="3200" b="0" dirty="0" smtClean="0"/>
              <a:t>5 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 smtClean="0"/>
              <a:t>Association Analysis</a:t>
            </a:r>
            <a:r>
              <a:rPr lang="en-US" altLang="en-US" sz="1600" b="0" dirty="0" smtClean="0"/>
              <a:t>: </a:t>
            </a:r>
            <a:r>
              <a:rPr lang="en-US" altLang="en-US" sz="3200" b="0" dirty="0" smtClean="0"/>
              <a:t>Basic Concepts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3200" b="0" dirty="0"/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Introduction to Data Mining, 2</a:t>
            </a:r>
            <a:r>
              <a:rPr lang="en-US" altLang="en-US" sz="3200" b="0" baseline="30000" dirty="0">
                <a:solidFill>
                  <a:srgbClr val="000000"/>
                </a:solidFill>
                <a:latin typeface="Arial" pitchFamily="34" charset="0"/>
              </a:rPr>
              <a:t>nd</a:t>
            </a: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 Edition</a:t>
            </a: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by</a:t>
            </a: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Tan, Steinbach, Karpatne, Kumar</a:t>
            </a:r>
            <a:endParaRPr lang="en-US" altLang="en-US" sz="1600" b="0" dirty="0">
              <a:solidFill>
                <a:srgbClr val="000000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4000" b="0" dirty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4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Frequent Itemset Generation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/>
          <a:lstStyle/>
          <a:p>
            <a:r>
              <a:rPr lang="en-US" altLang="en-US" smtClean="0"/>
              <a:t>Brute-force approach: </a:t>
            </a:r>
          </a:p>
          <a:p>
            <a:pPr lvl="1"/>
            <a:r>
              <a:rPr lang="en-US" altLang="en-US" smtClean="0"/>
              <a:t>Each itemset in the lattice is a </a:t>
            </a:r>
            <a:r>
              <a:rPr lang="en-US" altLang="en-US" smtClean="0">
                <a:solidFill>
                  <a:srgbClr val="FF0000"/>
                </a:solidFill>
              </a:rPr>
              <a:t>candidate</a:t>
            </a:r>
            <a:r>
              <a:rPr lang="en-US" altLang="en-US" smtClean="0"/>
              <a:t> frequent itemset</a:t>
            </a:r>
          </a:p>
          <a:p>
            <a:pPr lvl="1"/>
            <a:r>
              <a:rPr lang="en-US" altLang="en-US" smtClean="0"/>
              <a:t>Count the support of each candidate by scanning the database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Match each transaction against every candidate</a:t>
            </a:r>
          </a:p>
          <a:p>
            <a:pPr lvl="1"/>
            <a:r>
              <a:rPr lang="en-US" altLang="en-US" smtClean="0"/>
              <a:t>Complexity ~ O(NMw) =&gt; </a:t>
            </a:r>
            <a:r>
              <a:rPr lang="en-US" altLang="en-US" smtClean="0">
                <a:solidFill>
                  <a:srgbClr val="FF0000"/>
                </a:solidFill>
              </a:rPr>
              <a:t>Expensive since M = 2</a:t>
            </a:r>
            <a:r>
              <a:rPr lang="en-US" altLang="en-US" baseline="30000" smtClean="0">
                <a:solidFill>
                  <a:srgbClr val="FF0000"/>
                </a:solidFill>
              </a:rPr>
              <a:t>d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!!!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144588" y="2743200"/>
          <a:ext cx="72818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Visio" r:id="rId3" imgW="7643978" imgH="2744343" progId="Visio.Drawing.6">
                  <p:embed/>
                </p:oleObj>
              </mc:Choice>
              <mc:Fallback>
                <p:oleObj name="Visio" r:id="rId3" imgW="7643978" imgH="2744343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2743200"/>
                        <a:ext cx="7281862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533400"/>
          </a:xfrm>
        </p:spPr>
        <p:txBody>
          <a:bodyPr/>
          <a:lstStyle/>
          <a:p>
            <a:r>
              <a:rPr lang="en-US" altLang="en-US" smtClean="0"/>
              <a:t>Frequent Itemset Generation Strategies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66800"/>
            <a:ext cx="83185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Reduce the </a:t>
            </a:r>
            <a:r>
              <a:rPr lang="en-US" altLang="en-US" smtClean="0">
                <a:solidFill>
                  <a:srgbClr val="FF0000"/>
                </a:solidFill>
              </a:rPr>
              <a:t>number of candidates</a:t>
            </a:r>
            <a:r>
              <a:rPr lang="en-US" altLang="en-US" smtClean="0"/>
              <a:t> (M)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Complete search: M=2</a:t>
            </a:r>
            <a:r>
              <a:rPr lang="en-US" altLang="en-US" baseline="30000" smtClean="0"/>
              <a:t>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pruning techniques to reduce M</a:t>
            </a:r>
          </a:p>
          <a:p>
            <a:pPr lvl="4">
              <a:lnSpc>
                <a:spcPct val="90000"/>
              </a:lnSpc>
            </a:pPr>
            <a:endParaRPr lang="en-US" altLang="en-US" sz="1200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Reduce the </a:t>
            </a:r>
            <a:r>
              <a:rPr lang="en-US" altLang="en-US" smtClean="0">
                <a:solidFill>
                  <a:srgbClr val="FF0000"/>
                </a:solidFill>
              </a:rPr>
              <a:t>number of transactions </a:t>
            </a:r>
            <a:r>
              <a:rPr lang="en-US" altLang="en-US" smtClean="0"/>
              <a:t>(N)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Reduce size of N as the size of itemset increases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Used by DHP and vertical-based mining algorithms</a:t>
            </a:r>
          </a:p>
          <a:p>
            <a:pPr lvl="4">
              <a:lnSpc>
                <a:spcPct val="90000"/>
              </a:lnSpc>
            </a:pPr>
            <a:endParaRPr lang="en-US" altLang="en-US" sz="1000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Reduce the </a:t>
            </a:r>
            <a:r>
              <a:rPr lang="en-US" altLang="en-US" smtClean="0">
                <a:solidFill>
                  <a:srgbClr val="FF0000"/>
                </a:solidFill>
              </a:rPr>
              <a:t>number of comparisons</a:t>
            </a:r>
            <a:r>
              <a:rPr lang="en-US" altLang="en-US" smtClean="0"/>
              <a:t> (NM)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efficient data structures to store the candidates or transactions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No need to match every candidate against every transaction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Reducing Number of Candidates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80437" cy="5181600"/>
          </a:xfrm>
        </p:spPr>
        <p:txBody>
          <a:bodyPr/>
          <a:lstStyle/>
          <a:p>
            <a:r>
              <a:rPr lang="en-US" altLang="en-US" smtClean="0">
                <a:solidFill>
                  <a:srgbClr val="CC3300"/>
                </a:solidFill>
              </a:rPr>
              <a:t>Apriori principle</a:t>
            </a:r>
            <a:r>
              <a:rPr lang="en-US" altLang="en-US" smtClean="0"/>
              <a:t>:</a:t>
            </a:r>
          </a:p>
          <a:p>
            <a:pPr lvl="1"/>
            <a:r>
              <a:rPr lang="en-US" altLang="en-US" smtClean="0"/>
              <a:t>If an itemset is frequent, then all of its subsets must also be frequent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Apriori principle holds due to the following property of the support measure: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en-US" smtClean="0"/>
              <a:t>Support of an itemset never exceeds the support of its subsets</a:t>
            </a:r>
          </a:p>
          <a:p>
            <a:pPr lvl="1"/>
            <a:r>
              <a:rPr lang="en-US" altLang="en-US" smtClean="0"/>
              <a:t>This is known as the </a:t>
            </a:r>
            <a:r>
              <a:rPr lang="en-US" altLang="en-US" smtClean="0">
                <a:solidFill>
                  <a:srgbClr val="CC3300"/>
                </a:solidFill>
              </a:rPr>
              <a:t>anti-monotone</a:t>
            </a:r>
            <a:r>
              <a:rPr lang="en-US" altLang="en-US" smtClean="0"/>
              <a:t> property of support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981200" y="3984625"/>
          <a:ext cx="57150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Equation" r:id="rId3" imgW="1993900" imgH="203200" progId="Equation.3">
                  <p:embed/>
                </p:oleObj>
              </mc:Choice>
              <mc:Fallback>
                <p:oleObj name="Equation" r:id="rId3" imgW="19939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84625"/>
                        <a:ext cx="57150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228600" y="1089025"/>
            <a:ext cx="8831263" cy="5235575"/>
            <a:chOff x="144" y="686"/>
            <a:chExt cx="5563" cy="3298"/>
          </a:xfrm>
        </p:grpSpPr>
        <p:sp>
          <p:nvSpPr>
            <p:cNvPr id="16391" name="Line 3"/>
            <p:cNvSpPr>
              <a:spLocks noChangeShapeType="1"/>
            </p:cNvSpPr>
            <p:nvPr/>
          </p:nvSpPr>
          <p:spPr bwMode="auto">
            <a:xfrm flipV="1">
              <a:off x="864" y="1920"/>
              <a:ext cx="57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4"/>
            <p:cNvSpPr txBox="1">
              <a:spLocks noChangeArrowheads="1"/>
            </p:cNvSpPr>
            <p:nvPr/>
          </p:nvSpPr>
          <p:spPr bwMode="auto">
            <a:xfrm>
              <a:off x="144" y="2112"/>
              <a:ext cx="100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b="0">
                  <a:solidFill>
                    <a:srgbClr val="0C6D9C"/>
                  </a:solidFill>
                </a:rPr>
                <a:t>Found to be Infrequent</a:t>
              </a:r>
              <a:endParaRPr lang="en-US" altLang="en-US" sz="2000" b="0">
                <a:solidFill>
                  <a:srgbClr val="0C6D9C"/>
                </a:solidFill>
                <a:sym typeface="Symbol" pitchFamily="18" charset="2"/>
              </a:endParaRPr>
            </a:p>
          </p:txBody>
        </p:sp>
        <p:graphicFrame>
          <p:nvGraphicFramePr>
            <p:cNvPr id="16393" name="Object 5"/>
            <p:cNvGraphicFramePr>
              <a:graphicFrameLocks noChangeAspect="1"/>
            </p:cNvGraphicFramePr>
            <p:nvPr/>
          </p:nvGraphicFramePr>
          <p:xfrm>
            <a:off x="1392" y="686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0" name="Visio" r:id="rId3" imgW="9866478" imgH="7377618" progId="Visio.Drawing.6">
                    <p:embed/>
                  </p:oleObj>
                </mc:Choice>
                <mc:Fallback>
                  <p:oleObj name="Visio" r:id="rId3" imgW="9866478" imgH="7377618" progId="Visio.Drawing.6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686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8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800" smtClean="0"/>
              <a:t>Illustrating Apriori Principle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09800" y="1089025"/>
            <a:ext cx="6850063" cy="5235575"/>
            <a:chOff x="1392" y="686"/>
            <a:chExt cx="4315" cy="3298"/>
          </a:xfrm>
        </p:grpSpPr>
        <p:graphicFrame>
          <p:nvGraphicFramePr>
            <p:cNvPr id="16389" name="Object 8"/>
            <p:cNvGraphicFramePr>
              <a:graphicFrameLocks noChangeAspect="1"/>
            </p:cNvGraphicFramePr>
            <p:nvPr/>
          </p:nvGraphicFramePr>
          <p:xfrm>
            <a:off x="1392" y="686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71" name="Visio" r:id="rId5" imgW="9866478" imgH="7377618" progId="Visio.Drawing.6">
                    <p:embed/>
                  </p:oleObj>
                </mc:Choice>
                <mc:Fallback>
                  <p:oleObj name="Visio" r:id="rId5" imgW="9866478" imgH="7377618" progId="Visio.Drawing.6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686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0" name="Text Box 9"/>
            <p:cNvSpPr txBox="1">
              <a:spLocks noChangeArrowheads="1"/>
            </p:cNvSpPr>
            <p:nvPr/>
          </p:nvSpPr>
          <p:spPr bwMode="auto">
            <a:xfrm>
              <a:off x="1488" y="3494"/>
              <a:ext cx="9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b="0">
                  <a:solidFill>
                    <a:srgbClr val="FF0000"/>
                  </a:solidFill>
                </a:rPr>
                <a:t>Pruned supersets</a:t>
              </a:r>
              <a:endParaRPr lang="en-US" altLang="en-US" sz="2000" b="0">
                <a:solidFill>
                  <a:srgbClr val="FF0000"/>
                </a:solidFill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Illustrating Apriori Principle</a:t>
            </a:r>
          </a:p>
        </p:txBody>
      </p:sp>
      <p:sp>
        <p:nvSpPr>
          <p:cNvPr id="17411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2659063" cy="41275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Minimum Support = 3</a:t>
            </a:r>
          </a:p>
        </p:txBody>
      </p:sp>
      <p:graphicFrame>
        <p:nvGraphicFramePr>
          <p:cNvPr id="17412" name="Object 21"/>
          <p:cNvGraphicFramePr>
            <a:graphicFrameLocks noGrp="1" noChangeAspect="1"/>
          </p:cNvGraphicFramePr>
          <p:nvPr/>
        </p:nvGraphicFramePr>
        <p:xfrm>
          <a:off x="381000" y="1358900"/>
          <a:ext cx="35687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Document" r:id="rId3" imgW="3352666" imgH="2016134" progId="Word.Document.8">
                  <p:embed/>
                </p:oleObj>
              </mc:Choice>
              <mc:Fallback>
                <p:oleObj name="Document" r:id="rId3" imgW="3352666" imgH="2016134" progId="Word.Document.8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58900"/>
                        <a:ext cx="356870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410200" y="1371600"/>
            <a:ext cx="205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Items (1-itemsets)</a:t>
            </a:r>
          </a:p>
        </p:txBody>
      </p:sp>
      <p:sp>
        <p:nvSpPr>
          <p:cNvPr id="17414" name="Right Arrow 16"/>
          <p:cNvSpPr>
            <a:spLocks noChangeArrowheads="1"/>
          </p:cNvSpPr>
          <p:nvPr/>
        </p:nvSpPr>
        <p:spPr bwMode="auto">
          <a:xfrm>
            <a:off x="4114800" y="228600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304800" y="4381500"/>
            <a:ext cx="3244850" cy="1476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If every subset is considered,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1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2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3</a:t>
            </a:r>
            <a:r>
              <a:rPr lang="en-US" altLang="en-US" sz="1800" b="0"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+ 15 + 20 = 41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With support-based pruning,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+ 6 + 4 = 16</a:t>
            </a:r>
          </a:p>
        </p:txBody>
      </p:sp>
      <p:graphicFrame>
        <p:nvGraphicFramePr>
          <p:cNvPr id="17416" name="Object 3"/>
          <p:cNvGraphicFramePr>
            <a:graphicFrameLocks noChangeAspect="1"/>
          </p:cNvGraphicFramePr>
          <p:nvPr/>
        </p:nvGraphicFramePr>
        <p:xfrm>
          <a:off x="5502275" y="1905000"/>
          <a:ext cx="2270125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Document" r:id="rId5" imgW="2289908" imgH="2495536" progId="Word.Document.8">
                  <p:embed/>
                </p:oleObj>
              </mc:Choice>
              <mc:Fallback>
                <p:oleObj name="Document" r:id="rId5" imgW="2289908" imgH="24955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1905000"/>
                        <a:ext cx="2270125" cy="246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Illustrating Apriori Principle</a:t>
            </a:r>
          </a:p>
        </p:txBody>
      </p:sp>
      <p:sp>
        <p:nvSpPr>
          <p:cNvPr id="18435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2659063" cy="41275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Minimum Support = 3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304800" y="4381500"/>
            <a:ext cx="3244850" cy="1476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If every subset is considered,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1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2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3</a:t>
            </a:r>
            <a:r>
              <a:rPr lang="en-US" altLang="en-US" sz="1800" b="0"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+ 15 + 20 = 41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With support-based pruning,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+ 6 + 4 = 16</a:t>
            </a:r>
          </a:p>
        </p:txBody>
      </p:sp>
      <p:graphicFrame>
        <p:nvGraphicFramePr>
          <p:cNvPr id="18437" name="Object 21"/>
          <p:cNvGraphicFramePr>
            <a:graphicFrameLocks noGrp="1" noChangeAspect="1"/>
          </p:cNvGraphicFramePr>
          <p:nvPr/>
        </p:nvGraphicFramePr>
        <p:xfrm>
          <a:off x="381000" y="1295400"/>
          <a:ext cx="35687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Document" r:id="rId3" imgW="3352666" imgH="2016134" progId="Word.Document.8">
                  <p:embed/>
                </p:oleObj>
              </mc:Choice>
              <mc:Fallback>
                <p:oleObj name="Document" r:id="rId3" imgW="3352666" imgH="2016134" progId="Word.Document.8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356870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10200" y="1371600"/>
            <a:ext cx="205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Items (1-itemsets)</a:t>
            </a:r>
          </a:p>
        </p:txBody>
      </p:sp>
      <p:sp>
        <p:nvSpPr>
          <p:cNvPr id="18439" name="Right Arrow 16"/>
          <p:cNvSpPr>
            <a:spLocks noChangeArrowheads="1"/>
          </p:cNvSpPr>
          <p:nvPr/>
        </p:nvSpPr>
        <p:spPr bwMode="auto">
          <a:xfrm>
            <a:off x="4114800" y="228600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graphicFrame>
        <p:nvGraphicFramePr>
          <p:cNvPr id="18440" name="Object 3"/>
          <p:cNvGraphicFramePr>
            <a:graphicFrameLocks noChangeAspect="1"/>
          </p:cNvGraphicFramePr>
          <p:nvPr/>
        </p:nvGraphicFramePr>
        <p:xfrm>
          <a:off x="5407025" y="1905000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Document" r:id="rId5" imgW="2289908" imgH="2495536" progId="Word.Document.8">
                  <p:embed/>
                </p:oleObj>
              </mc:Choice>
              <mc:Fallback>
                <p:oleObj name="Document" r:id="rId5" imgW="2289908" imgH="24955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1905000"/>
                        <a:ext cx="22891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Illustrating Apriori Principle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04800" y="1387475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Document" r:id="rId3" imgW="2289908" imgH="2495536" progId="Word.Document.8">
                  <p:embed/>
                </p:oleObj>
              </mc:Choice>
              <mc:Fallback>
                <p:oleObj name="Document" r:id="rId3" imgW="2289908" imgH="24955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87475"/>
                        <a:ext cx="22891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352800" y="2133600"/>
          <a:ext cx="3246438" cy="195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Document" r:id="rId5" imgW="3328641" imgH="2008846" progId="Word.Document.8">
                  <p:embed/>
                </p:oleObj>
              </mc:Choice>
              <mc:Fallback>
                <p:oleObj name="Document" r:id="rId5" imgW="3328641" imgH="200884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3246438" cy="195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514600" y="1295400"/>
            <a:ext cx="205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Items (1-itemsets)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6096000" y="2055813"/>
            <a:ext cx="27908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Pairs (2-itemsets)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b="0">
              <a:latin typeface="Tahoma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(No need to generate</a:t>
            </a:r>
            <a:br>
              <a:rPr lang="en-US" altLang="en-US" sz="1800" b="0">
                <a:latin typeface="Tahoma" pitchFamily="34" charset="0"/>
              </a:rPr>
            </a:br>
            <a:r>
              <a:rPr lang="en-US" altLang="en-US" sz="1800" b="0">
                <a:latin typeface="Tahoma" pitchFamily="34" charset="0"/>
              </a:rPr>
              <a:t>candidates involving Coke</a:t>
            </a:r>
            <a:br>
              <a:rPr lang="en-US" altLang="en-US" sz="1800" b="0">
                <a:latin typeface="Tahoma" pitchFamily="34" charset="0"/>
              </a:rPr>
            </a:br>
            <a:r>
              <a:rPr lang="en-US" altLang="en-US" sz="1800" b="0">
                <a:latin typeface="Tahoma" pitchFamily="34" charset="0"/>
              </a:rPr>
              <a:t>or Eggs)</a:t>
            </a:r>
            <a:endParaRPr lang="en-US" altLang="en-US" sz="2400" b="0">
              <a:latin typeface="Times New Roman" pitchFamily="18" charset="0"/>
            </a:endParaRPr>
          </a:p>
        </p:txBody>
      </p:sp>
      <p:sp>
        <p:nvSpPr>
          <p:cNvPr id="19463" name="Line 10"/>
          <p:cNvSpPr>
            <a:spLocks noChangeShapeType="1"/>
          </p:cNvSpPr>
          <p:nvPr/>
        </p:nvSpPr>
        <p:spPr bwMode="auto">
          <a:xfrm>
            <a:off x="2819400" y="1981200"/>
            <a:ext cx="304800" cy="304800"/>
          </a:xfrm>
          <a:prstGeom prst="line">
            <a:avLst/>
          </a:prstGeom>
          <a:noFill/>
          <a:ln w="73025" cmpd="tri">
            <a:solidFill>
              <a:srgbClr val="CC0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2659063" cy="41275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Minimum Support = 3</a:t>
            </a:r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304800" y="4381500"/>
            <a:ext cx="3244850" cy="1476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If every subset is considered,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1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2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3</a:t>
            </a:r>
            <a:r>
              <a:rPr lang="en-US" altLang="en-US" sz="1800" b="0"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+ 15 + 20 = 41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With support-based pruning,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+ 6 + 4 =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Illustrating Apriori Principle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04800" y="1387475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6" name="Document" r:id="rId3" imgW="2289908" imgH="2495536" progId="Word.Document.8">
                  <p:embed/>
                </p:oleObj>
              </mc:Choice>
              <mc:Fallback>
                <p:oleObj name="Document" r:id="rId3" imgW="2289908" imgH="24955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87475"/>
                        <a:ext cx="22891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352800" y="2133600"/>
          <a:ext cx="32924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Document" r:id="rId5" imgW="3328641" imgH="2008846" progId="Word.Document.8">
                  <p:embed/>
                </p:oleObj>
              </mc:Choice>
              <mc:Fallback>
                <p:oleObj name="Document" r:id="rId5" imgW="3328641" imgH="200884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32924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514600" y="1295400"/>
            <a:ext cx="205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Items (1-itemsets)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6096000" y="2055813"/>
            <a:ext cx="27908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Pairs (2-itemsets)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b="0">
              <a:latin typeface="Tahoma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(No need to generate</a:t>
            </a:r>
            <a:br>
              <a:rPr lang="en-US" altLang="en-US" sz="1800" b="0">
                <a:latin typeface="Tahoma" pitchFamily="34" charset="0"/>
              </a:rPr>
            </a:br>
            <a:r>
              <a:rPr lang="en-US" altLang="en-US" sz="1800" b="0">
                <a:latin typeface="Tahoma" pitchFamily="34" charset="0"/>
              </a:rPr>
              <a:t>candidates involving Coke</a:t>
            </a:r>
            <a:br>
              <a:rPr lang="en-US" altLang="en-US" sz="1800" b="0">
                <a:latin typeface="Tahoma" pitchFamily="34" charset="0"/>
              </a:rPr>
            </a:br>
            <a:r>
              <a:rPr lang="en-US" altLang="en-US" sz="1800" b="0">
                <a:latin typeface="Tahoma" pitchFamily="34" charset="0"/>
              </a:rPr>
              <a:t>or Eggs)</a:t>
            </a:r>
            <a:endParaRPr lang="en-US" altLang="en-US" sz="2400" b="0">
              <a:latin typeface="Times New Roman" pitchFamily="18" charset="0"/>
            </a:endParaRPr>
          </a:p>
        </p:txBody>
      </p:sp>
      <p:sp>
        <p:nvSpPr>
          <p:cNvPr id="20487" name="Line 10"/>
          <p:cNvSpPr>
            <a:spLocks noChangeShapeType="1"/>
          </p:cNvSpPr>
          <p:nvPr/>
        </p:nvSpPr>
        <p:spPr bwMode="auto">
          <a:xfrm>
            <a:off x="2819400" y="1981200"/>
            <a:ext cx="304800" cy="304800"/>
          </a:xfrm>
          <a:prstGeom prst="line">
            <a:avLst/>
          </a:prstGeom>
          <a:noFill/>
          <a:ln w="73025" cmpd="tri">
            <a:solidFill>
              <a:srgbClr val="CC0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2659063" cy="41275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Minimum Support = 3</a:t>
            </a:r>
          </a:p>
        </p:txBody>
      </p:sp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304800" y="4381500"/>
            <a:ext cx="3244850" cy="1476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If every subset is considered,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1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2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3</a:t>
            </a:r>
            <a:r>
              <a:rPr lang="en-US" altLang="en-US" sz="1800" b="0"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+ 15 + 20 = 41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With support-based pruning,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+ 6 + 4 =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Illustrating Apriori Principle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04800" y="1387475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9" name="Document" r:id="rId3" imgW="2289908" imgH="2495536" progId="Word.Document.8">
                  <p:embed/>
                </p:oleObj>
              </mc:Choice>
              <mc:Fallback>
                <p:oleObj name="Document" r:id="rId3" imgW="2289908" imgH="24955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87475"/>
                        <a:ext cx="22891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352800" y="2133600"/>
          <a:ext cx="33274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name="Document" r:id="rId5" imgW="3328641" imgH="2008846" progId="Word.Document.8">
                  <p:embed/>
                </p:oleObj>
              </mc:Choice>
              <mc:Fallback>
                <p:oleObj name="Document" r:id="rId5" imgW="3328641" imgH="200884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3327400" cy="212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876800" y="4572000"/>
          <a:ext cx="309403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" name="Document" r:id="rId7" imgW="3124026" imgH="1522425" progId="Word.Document.8">
                  <p:embed/>
                </p:oleObj>
              </mc:Choice>
              <mc:Fallback>
                <p:oleObj name="Document" r:id="rId7" imgW="3124026" imgH="152242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72000"/>
                        <a:ext cx="309403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514600" y="1295400"/>
            <a:ext cx="205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Items (1-itemsets)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096000" y="2055813"/>
            <a:ext cx="27908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Pairs (2-itemsets)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b="0">
              <a:latin typeface="Tahoma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(No need to generate</a:t>
            </a:r>
            <a:br>
              <a:rPr lang="en-US" altLang="en-US" sz="1800" b="0">
                <a:latin typeface="Tahoma" pitchFamily="34" charset="0"/>
              </a:rPr>
            </a:br>
            <a:r>
              <a:rPr lang="en-US" altLang="en-US" sz="1800" b="0">
                <a:latin typeface="Tahoma" pitchFamily="34" charset="0"/>
              </a:rPr>
              <a:t>candidates involving Coke</a:t>
            </a:r>
            <a:br>
              <a:rPr lang="en-US" altLang="en-US" sz="1800" b="0">
                <a:latin typeface="Tahoma" pitchFamily="34" charset="0"/>
              </a:rPr>
            </a:br>
            <a:r>
              <a:rPr lang="en-US" altLang="en-US" sz="1800" b="0">
                <a:latin typeface="Tahoma" pitchFamily="34" charset="0"/>
              </a:rPr>
              <a:t>or Eggs)</a:t>
            </a:r>
            <a:endParaRPr lang="en-US" altLang="en-US" sz="2400" b="0">
              <a:latin typeface="Times New Roman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781800" y="4038600"/>
            <a:ext cx="222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Triplets (3-itemsets)</a:t>
            </a:r>
            <a:endParaRPr lang="en-US" altLang="en-US" sz="2400" b="0">
              <a:latin typeface="Times New Roman" pitchFamily="18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5410200" y="4038600"/>
            <a:ext cx="304800" cy="304800"/>
          </a:xfrm>
          <a:prstGeom prst="line">
            <a:avLst/>
          </a:prstGeom>
          <a:noFill/>
          <a:ln w="73025" cmpd="tri">
            <a:solidFill>
              <a:srgbClr val="CC0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819400" y="1981200"/>
            <a:ext cx="304800" cy="304800"/>
          </a:xfrm>
          <a:prstGeom prst="line">
            <a:avLst/>
          </a:prstGeom>
          <a:noFill/>
          <a:ln w="73025" cmpd="tri">
            <a:solidFill>
              <a:srgbClr val="CC0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2659063" cy="41275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Minimum Support = 3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304800" y="4381500"/>
            <a:ext cx="3244850" cy="1476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If every subset is considered,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1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2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3</a:t>
            </a:r>
            <a:r>
              <a:rPr lang="en-US" altLang="en-US" sz="1800" b="0"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+ 15 + 20 = 41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With support-based pruning,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+ 6 + 4 =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Illustrating Apriori Principle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04800" y="1387475"/>
          <a:ext cx="22891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3" name="Document" r:id="rId3" imgW="2289908" imgH="2495536" progId="Word.Document.8">
                  <p:embed/>
                </p:oleObj>
              </mc:Choice>
              <mc:Fallback>
                <p:oleObj name="Document" r:id="rId3" imgW="2289908" imgH="24955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87475"/>
                        <a:ext cx="22891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352800" y="2133600"/>
          <a:ext cx="33274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" name="Document" r:id="rId5" imgW="3328641" imgH="2008846" progId="Word.Document.8">
                  <p:embed/>
                </p:oleObj>
              </mc:Choice>
              <mc:Fallback>
                <p:oleObj name="Document" r:id="rId5" imgW="3328641" imgH="200884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3327400" cy="212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876800" y="4572000"/>
          <a:ext cx="309403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5" name="Document" r:id="rId7" imgW="3124026" imgH="1522425" progId="Word.Document.8">
                  <p:embed/>
                </p:oleObj>
              </mc:Choice>
              <mc:Fallback>
                <p:oleObj name="Document" r:id="rId7" imgW="3124026" imgH="152242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72000"/>
                        <a:ext cx="309403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514600" y="1295400"/>
            <a:ext cx="2055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Items (1-itemsets)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096000" y="2055813"/>
            <a:ext cx="27908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Pairs (2-itemsets)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b="0">
              <a:latin typeface="Tahoma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(No need to generate</a:t>
            </a:r>
            <a:br>
              <a:rPr lang="en-US" altLang="en-US" sz="1800" b="0">
                <a:latin typeface="Tahoma" pitchFamily="34" charset="0"/>
              </a:rPr>
            </a:br>
            <a:r>
              <a:rPr lang="en-US" altLang="en-US" sz="1800" b="0">
                <a:latin typeface="Tahoma" pitchFamily="34" charset="0"/>
              </a:rPr>
              <a:t>candidates involving Coke</a:t>
            </a:r>
            <a:br>
              <a:rPr lang="en-US" altLang="en-US" sz="1800" b="0">
                <a:latin typeface="Tahoma" pitchFamily="34" charset="0"/>
              </a:rPr>
            </a:br>
            <a:r>
              <a:rPr lang="en-US" altLang="en-US" sz="1800" b="0">
                <a:latin typeface="Tahoma" pitchFamily="34" charset="0"/>
              </a:rPr>
              <a:t>or Eggs)</a:t>
            </a:r>
            <a:endParaRPr lang="en-US" altLang="en-US" sz="2400" b="0">
              <a:latin typeface="Times New Roman" pitchFamily="18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781800" y="4038600"/>
            <a:ext cx="222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Triplets (3-itemsets)</a:t>
            </a:r>
            <a:endParaRPr lang="en-US" altLang="en-US" sz="2400" b="0">
              <a:latin typeface="Times New Roman" pitchFamily="18" charset="0"/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410200" y="4038600"/>
            <a:ext cx="304800" cy="304800"/>
          </a:xfrm>
          <a:prstGeom prst="line">
            <a:avLst/>
          </a:prstGeom>
          <a:noFill/>
          <a:ln w="73025" cmpd="tri">
            <a:solidFill>
              <a:srgbClr val="CC0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819400" y="1981200"/>
            <a:ext cx="304800" cy="304800"/>
          </a:xfrm>
          <a:prstGeom prst="line">
            <a:avLst/>
          </a:prstGeom>
          <a:noFill/>
          <a:ln w="73025" cmpd="tri">
            <a:solidFill>
              <a:srgbClr val="CC0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2659063" cy="412750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Minimum Support = 3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304800" y="4418013"/>
            <a:ext cx="3244850" cy="17541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If every subset is considered,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1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2</a:t>
            </a:r>
            <a:r>
              <a:rPr lang="en-US" altLang="en-US" sz="1800" b="0">
                <a:latin typeface="Tahoma" pitchFamily="34" charset="0"/>
              </a:rPr>
              <a:t> + </a:t>
            </a:r>
            <a:r>
              <a:rPr lang="en-US" altLang="en-US" sz="1800" b="0" baseline="30000">
                <a:latin typeface="Tahoma" pitchFamily="34" charset="0"/>
              </a:rPr>
              <a:t>6</a:t>
            </a:r>
            <a:r>
              <a:rPr lang="en-US" altLang="en-US" sz="1800" b="0">
                <a:latin typeface="Tahoma" pitchFamily="34" charset="0"/>
              </a:rPr>
              <a:t>C</a:t>
            </a:r>
            <a:r>
              <a:rPr lang="en-US" altLang="en-US" sz="1800" b="0" baseline="-25000">
                <a:latin typeface="Tahoma" pitchFamily="34" charset="0"/>
              </a:rPr>
              <a:t>3</a:t>
            </a:r>
            <a:r>
              <a:rPr lang="en-US" altLang="en-US" sz="1800" b="0"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+ 15 + 20 = 41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With support-based pruning,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6 + 6 + 4 = 16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>
                <a:latin typeface="Tahoma" pitchFamily="34" charset="0"/>
              </a:rPr>
              <a:t>	</a:t>
            </a:r>
            <a:r>
              <a:rPr lang="en-US" altLang="en-US" sz="1800" b="0">
                <a:solidFill>
                  <a:srgbClr val="FF0000"/>
                </a:solidFill>
                <a:latin typeface="Tahoma" pitchFamily="34" charset="0"/>
              </a:rPr>
              <a:t>6 + 6 + 1 =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Association Rule Mining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185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Given a set of transactions, find rules that will predict the occurrence of an item based on the occurrences of other items in the transaction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0C6D9C"/>
                </a:solidFill>
              </a:rPr>
              <a:t>Market-Basket transactions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28600" y="3429000"/>
          <a:ext cx="4343400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Document" r:id="rId3" imgW="3433292" imgH="1998228" progId="Word.Document.8">
                  <p:embed/>
                </p:oleObj>
              </mc:Choice>
              <mc:Fallback>
                <p:oleObj name="Document" r:id="rId3" imgW="3433292" imgH="199822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29000"/>
                        <a:ext cx="4343400" cy="253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876800" y="30480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Example of Association Rules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34000" y="3657600"/>
            <a:ext cx="3276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{Diaper} </a:t>
            </a:r>
            <a:r>
              <a:rPr lang="en-US" altLang="en-US" sz="1800" b="0">
                <a:sym typeface="Symbol" pitchFamily="18" charset="2"/>
              </a:rPr>
              <a:t> {Beer},</a:t>
            </a:r>
            <a:br>
              <a:rPr lang="en-US" altLang="en-US" sz="1800" b="0">
                <a:sym typeface="Symbol" pitchFamily="18" charset="2"/>
              </a:rPr>
            </a:br>
            <a:r>
              <a:rPr lang="en-US" altLang="en-US" sz="1800" b="0">
                <a:sym typeface="Symbol" pitchFamily="18" charset="2"/>
              </a:rPr>
              <a:t>{Milk, Bread}  {Eggs,Coke},</a:t>
            </a:r>
            <a:br>
              <a:rPr lang="en-US" altLang="en-US" sz="1800" b="0">
                <a:sym typeface="Symbol" pitchFamily="18" charset="2"/>
              </a:rPr>
            </a:br>
            <a:r>
              <a:rPr lang="en-US" altLang="en-US" sz="1800" b="0">
                <a:sym typeface="Symbol" pitchFamily="18" charset="2"/>
              </a:rPr>
              <a:t>{Beer, Bread}  {Milk},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876800" y="4953000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Implication means co-occurrence, not causality!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 Generation</a:t>
            </a:r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Given a frequent itemset L, find all non-empty subsets f </a:t>
            </a:r>
            <a:r>
              <a:rPr lang="en-US" altLang="en-US" smtClean="0">
                <a:sym typeface="Symbol" pitchFamily="18" charset="2"/>
              </a:rPr>
              <a:t> L such that f  L – f satisfies the minimum confidence requirement</a:t>
            </a:r>
          </a:p>
          <a:p>
            <a:pPr lvl="1"/>
            <a:r>
              <a:rPr lang="en-US" altLang="en-US" smtClean="0">
                <a:sym typeface="Symbol" pitchFamily="18" charset="2"/>
              </a:rPr>
              <a:t>If {A,B,C,D} is a frequent itemset, candidate rules:</a:t>
            </a:r>
          </a:p>
          <a:p>
            <a:pPr lvl="2">
              <a:buFont typeface="Wingdings" pitchFamily="2" charset="2"/>
              <a:buNone/>
            </a:pPr>
            <a:r>
              <a:rPr lang="en-US" altLang="en-US" smtClean="0">
                <a:sym typeface="Symbol" pitchFamily="18" charset="2"/>
              </a:rPr>
              <a:t>ABC D, 	ABD C, 	ACD B, 	BCD A, 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A BCD,	B ACD,	C ABD, 	D ABC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AB CD,	AC  BD, 	AD  BC, 	BC AD, 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BD AC, 	CD AB,	</a:t>
            </a:r>
            <a:br>
              <a:rPr lang="en-US" altLang="en-US" smtClean="0">
                <a:sym typeface="Symbol" pitchFamily="18" charset="2"/>
              </a:rPr>
            </a:br>
            <a:endParaRPr lang="en-US" altLang="en-US" sz="1000" smtClean="0">
              <a:sym typeface="Symbol" pitchFamily="18" charset="2"/>
            </a:endParaRPr>
          </a:p>
          <a:p>
            <a:r>
              <a:rPr lang="en-US" altLang="en-US" smtClean="0"/>
              <a:t>If |L| = k, then there are 2</a:t>
            </a:r>
            <a:r>
              <a:rPr lang="en-US" altLang="en-US" baseline="30000" smtClean="0"/>
              <a:t>k</a:t>
            </a:r>
            <a:r>
              <a:rPr lang="en-US" altLang="en-US" smtClean="0"/>
              <a:t> – 2 candidate association rules (ignoring L </a:t>
            </a:r>
            <a:r>
              <a:rPr lang="en-US" altLang="en-US" smtClean="0">
                <a:sym typeface="Symbol" pitchFamily="18" charset="2"/>
              </a:rPr>
              <a:t>  and   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907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 Generation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ym typeface="Symbol" pitchFamily="18" charset="2"/>
              </a:rPr>
              <a:t>In general, confidence does not have an anti-monotone property</a:t>
            </a:r>
          </a:p>
          <a:p>
            <a:pPr lvl="1">
              <a:buFont typeface="Arial" charset="0"/>
              <a:buNone/>
            </a:pPr>
            <a:r>
              <a:rPr lang="en-US" altLang="en-US" smtClean="0">
                <a:sym typeface="Symbol" pitchFamily="18" charset="2"/>
              </a:rPr>
              <a:t>	c(ABC D) can be larger or smaller than c(AB D)</a:t>
            </a:r>
          </a:p>
          <a:p>
            <a:pPr lvl="3"/>
            <a:endParaRPr lang="en-US" altLang="en-US" smtClean="0">
              <a:sym typeface="Symbol" pitchFamily="18" charset="2"/>
            </a:endParaRPr>
          </a:p>
          <a:p>
            <a:r>
              <a:rPr lang="en-US" altLang="en-US" smtClean="0">
                <a:sym typeface="Symbol" pitchFamily="18" charset="2"/>
              </a:rPr>
              <a:t>But confidence of rules generated from the same itemset has an anti-monotone property</a:t>
            </a:r>
          </a:p>
          <a:p>
            <a:pPr lvl="1"/>
            <a:r>
              <a:rPr lang="en-US" altLang="en-US" smtClean="0">
                <a:sym typeface="Symbol" pitchFamily="18" charset="2"/>
              </a:rPr>
              <a:t>E.g., Suppose {A,B,C,D} is a frequent 4-itemset: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 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		c(ABC  D)  c(AB  CD)  c(A  BCD)</a:t>
            </a:r>
          </a:p>
          <a:p>
            <a:pPr lvl="1">
              <a:buFont typeface="Arial" charset="0"/>
              <a:buNone/>
            </a:pPr>
            <a:r>
              <a:rPr lang="en-US" altLang="en-US" smtClean="0">
                <a:sym typeface="Symbol" pitchFamily="18" charset="2"/>
              </a:rPr>
              <a:t> </a:t>
            </a:r>
          </a:p>
          <a:p>
            <a:pPr lvl="1"/>
            <a:r>
              <a:rPr lang="en-US" altLang="en-US" smtClean="0">
                <a:sym typeface="Symbol" pitchFamily="18" charset="2"/>
              </a:rPr>
              <a:t> Confidence is anti-monotone w.r.t. number of items on the RHS of the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6931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Rule Generation for Apriori Algorithm</a:t>
            </a:r>
          </a:p>
        </p:txBody>
      </p:sp>
      <p:graphicFrame>
        <p:nvGraphicFramePr>
          <p:cNvPr id="41987" name="Object 2"/>
          <p:cNvGraphicFramePr>
            <a:graphicFrameLocks noChangeAspect="1"/>
          </p:cNvGraphicFramePr>
          <p:nvPr/>
        </p:nvGraphicFramePr>
        <p:xfrm>
          <a:off x="914400" y="1419225"/>
          <a:ext cx="76200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1" name="Visio" r:id="rId3" imgW="8671306" imgH="4782859" progId="Visio.Drawing.6">
                  <p:embed/>
                </p:oleObj>
              </mc:Choice>
              <mc:Fallback>
                <p:oleObj name="Visio" r:id="rId3" imgW="8671306" imgH="4782859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19225"/>
                        <a:ext cx="76200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202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rgbClr val="CC3300"/>
                </a:solidFill>
                <a:latin typeface="Times New Roman" pitchFamily="18" charset="0"/>
              </a:rPr>
              <a:t>Lattice of rules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1419225"/>
            <a:ext cx="8153400" cy="4784725"/>
            <a:chOff x="96" y="894"/>
            <a:chExt cx="5136" cy="3014"/>
          </a:xfrm>
        </p:grpSpPr>
        <p:graphicFrame>
          <p:nvGraphicFramePr>
            <p:cNvPr id="41992" name="Object 3"/>
            <p:cNvGraphicFramePr>
              <a:graphicFrameLocks noChangeAspect="1"/>
            </p:cNvGraphicFramePr>
            <p:nvPr/>
          </p:nvGraphicFramePr>
          <p:xfrm>
            <a:off x="432" y="894"/>
            <a:ext cx="4800" cy="2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72" name="Visio" r:id="rId5" imgW="8671306" imgH="4782859" progId="Visio.Drawing.6">
                    <p:embed/>
                  </p:oleObj>
                </mc:Choice>
                <mc:Fallback>
                  <p:oleObj name="Visio" r:id="rId5" imgW="8671306" imgH="4782859" progId="Visio.Drawing.6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894"/>
                          <a:ext cx="4800" cy="27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3" name="Freeform 7"/>
            <p:cNvSpPr>
              <a:spLocks/>
            </p:cNvSpPr>
            <p:nvPr/>
          </p:nvSpPr>
          <p:spPr bwMode="auto">
            <a:xfrm>
              <a:off x="320" y="1064"/>
              <a:ext cx="3712" cy="2808"/>
            </a:xfrm>
            <a:custGeom>
              <a:avLst/>
              <a:gdLst>
                <a:gd name="T0" fmla="*/ 256 w 3712"/>
                <a:gd name="T1" fmla="*/ 376 h 2808"/>
                <a:gd name="T2" fmla="*/ 736 w 3712"/>
                <a:gd name="T3" fmla="*/ 88 h 2808"/>
                <a:gd name="T4" fmla="*/ 2176 w 3712"/>
                <a:gd name="T5" fmla="*/ 904 h 2808"/>
                <a:gd name="T6" fmla="*/ 2656 w 3712"/>
                <a:gd name="T7" fmla="*/ 1768 h 2808"/>
                <a:gd name="T8" fmla="*/ 3520 w 3712"/>
                <a:gd name="T9" fmla="*/ 2296 h 2808"/>
                <a:gd name="T10" fmla="*/ 3376 w 3712"/>
                <a:gd name="T11" fmla="*/ 2584 h 2808"/>
                <a:gd name="T12" fmla="*/ 1504 w 3712"/>
                <a:gd name="T13" fmla="*/ 2776 h 2808"/>
                <a:gd name="T14" fmla="*/ 352 w 3712"/>
                <a:gd name="T15" fmla="*/ 2392 h 2808"/>
                <a:gd name="T16" fmla="*/ 16 w 3712"/>
                <a:gd name="T17" fmla="*/ 1288 h 2808"/>
                <a:gd name="T18" fmla="*/ 256 w 3712"/>
                <a:gd name="T19" fmla="*/ 376 h 28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12"/>
                <a:gd name="T31" fmla="*/ 0 h 2808"/>
                <a:gd name="T32" fmla="*/ 3712 w 3712"/>
                <a:gd name="T33" fmla="*/ 2808 h 28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12" h="2808">
                  <a:moveTo>
                    <a:pt x="256" y="376"/>
                  </a:moveTo>
                  <a:cubicBezTo>
                    <a:pt x="376" y="176"/>
                    <a:pt x="416" y="0"/>
                    <a:pt x="736" y="88"/>
                  </a:cubicBezTo>
                  <a:cubicBezTo>
                    <a:pt x="1056" y="176"/>
                    <a:pt x="1856" y="624"/>
                    <a:pt x="2176" y="904"/>
                  </a:cubicBezTo>
                  <a:cubicBezTo>
                    <a:pt x="2496" y="1184"/>
                    <a:pt x="2432" y="1536"/>
                    <a:pt x="2656" y="1768"/>
                  </a:cubicBezTo>
                  <a:cubicBezTo>
                    <a:pt x="2880" y="2000"/>
                    <a:pt x="3400" y="2160"/>
                    <a:pt x="3520" y="2296"/>
                  </a:cubicBezTo>
                  <a:cubicBezTo>
                    <a:pt x="3640" y="2432"/>
                    <a:pt x="3712" y="2504"/>
                    <a:pt x="3376" y="2584"/>
                  </a:cubicBezTo>
                  <a:cubicBezTo>
                    <a:pt x="3040" y="2664"/>
                    <a:pt x="2008" y="2808"/>
                    <a:pt x="1504" y="2776"/>
                  </a:cubicBezTo>
                  <a:cubicBezTo>
                    <a:pt x="1000" y="2744"/>
                    <a:pt x="600" y="2640"/>
                    <a:pt x="352" y="2392"/>
                  </a:cubicBezTo>
                  <a:cubicBezTo>
                    <a:pt x="104" y="2144"/>
                    <a:pt x="32" y="1624"/>
                    <a:pt x="16" y="1288"/>
                  </a:cubicBezTo>
                  <a:cubicBezTo>
                    <a:pt x="0" y="952"/>
                    <a:pt x="136" y="576"/>
                    <a:pt x="256" y="376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Text Box 8"/>
            <p:cNvSpPr txBox="1">
              <a:spLocks noChangeArrowheads="1"/>
            </p:cNvSpPr>
            <p:nvPr/>
          </p:nvSpPr>
          <p:spPr bwMode="auto">
            <a:xfrm>
              <a:off x="96" y="3504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800"/>
                <a:t>Pruned Rules</a:t>
              </a:r>
            </a:p>
          </p:txBody>
        </p:sp>
      </p:grpSp>
      <p:sp>
        <p:nvSpPr>
          <p:cNvPr id="41990" name="Line 9"/>
          <p:cNvSpPr>
            <a:spLocks noChangeShapeType="1"/>
          </p:cNvSpPr>
          <p:nvPr/>
        </p:nvSpPr>
        <p:spPr bwMode="auto">
          <a:xfrm>
            <a:off x="1066800" y="2286000"/>
            <a:ext cx="914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304800" y="1600200"/>
            <a:ext cx="1371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Low Confidence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Definition: Frequent Itemset</a:t>
            </a:r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4876800" cy="5334000"/>
          </a:xfrm>
          <a:noFill/>
        </p:spPr>
        <p:txBody>
          <a:bodyPr/>
          <a:lstStyle/>
          <a:p>
            <a:pPr marL="342900" indent="-342900"/>
            <a:r>
              <a:rPr lang="en-US" altLang="en-US" sz="2000" b="1" smtClean="0"/>
              <a:t>Itemset</a:t>
            </a:r>
          </a:p>
          <a:p>
            <a:pPr marL="742950" lvl="1" indent="-285750"/>
            <a:r>
              <a:rPr lang="en-US" altLang="en-US" sz="1800" smtClean="0"/>
              <a:t>A collection of one or more items</a:t>
            </a:r>
          </a:p>
          <a:p>
            <a:pPr marL="1143000" lvl="2" indent="-228600"/>
            <a:r>
              <a:rPr lang="en-US" altLang="en-US" sz="1600" smtClean="0"/>
              <a:t>Example: {Milk, Bread, Diaper}</a:t>
            </a:r>
          </a:p>
          <a:p>
            <a:pPr marL="742950" lvl="1" indent="-285750"/>
            <a:r>
              <a:rPr lang="en-US" altLang="en-US" sz="1800" smtClean="0"/>
              <a:t>k-itemset</a:t>
            </a:r>
          </a:p>
          <a:p>
            <a:pPr marL="1143000" lvl="2" indent="-228600"/>
            <a:r>
              <a:rPr lang="en-US" altLang="en-US" sz="1600" smtClean="0"/>
              <a:t>An itemset that contains k items</a:t>
            </a:r>
            <a:endParaRPr lang="en-US" altLang="en-US" sz="1600" b="1" smtClean="0"/>
          </a:p>
          <a:p>
            <a:pPr marL="342900" indent="-342900"/>
            <a:r>
              <a:rPr lang="en-US" altLang="en-US" sz="2000" b="1" smtClean="0"/>
              <a:t>Support count (</a:t>
            </a:r>
            <a:r>
              <a:rPr lang="en-US" altLang="en-US" sz="2000" b="1" smtClean="0">
                <a:sym typeface="Symbol" pitchFamily="18" charset="2"/>
              </a:rPr>
              <a:t>)</a:t>
            </a:r>
          </a:p>
          <a:p>
            <a:pPr marL="742950" lvl="1" indent="-285750"/>
            <a:r>
              <a:rPr lang="en-US" altLang="en-US" sz="1800" smtClean="0"/>
              <a:t>Frequency of occurrence of an itemset</a:t>
            </a:r>
          </a:p>
          <a:p>
            <a:pPr marL="742950" lvl="1" indent="-285750"/>
            <a:r>
              <a:rPr lang="en-US" altLang="en-US" sz="1800" smtClean="0"/>
              <a:t>E.g.   </a:t>
            </a:r>
            <a:r>
              <a:rPr lang="en-US" altLang="en-US" sz="1800" smtClean="0">
                <a:sym typeface="Symbol" pitchFamily="18" charset="2"/>
              </a:rPr>
              <a:t>({Milk, Bread,Diaper}) = 2 </a:t>
            </a:r>
            <a:endParaRPr lang="en-US" altLang="en-US" sz="1800" smtClean="0"/>
          </a:p>
          <a:p>
            <a:pPr marL="342900" indent="-342900"/>
            <a:r>
              <a:rPr lang="en-US" altLang="en-US" sz="2000" b="1" smtClean="0"/>
              <a:t>Support</a:t>
            </a:r>
          </a:p>
          <a:p>
            <a:pPr marL="742950" lvl="1" indent="-285750"/>
            <a:r>
              <a:rPr lang="en-US" altLang="en-US" sz="1800" smtClean="0"/>
              <a:t>Fraction of transactions that contain an itemset</a:t>
            </a:r>
          </a:p>
          <a:p>
            <a:pPr marL="742950" lvl="1" indent="-285750"/>
            <a:r>
              <a:rPr lang="en-US" altLang="en-US" sz="1800" smtClean="0"/>
              <a:t>E.g.   s({Milk, Bread, Diaper}) = 2/5</a:t>
            </a:r>
          </a:p>
          <a:p>
            <a:pPr marL="342900" indent="-342900"/>
            <a:r>
              <a:rPr lang="en-US" altLang="en-US" sz="2000" b="1" smtClean="0"/>
              <a:t>Frequent Itemset</a:t>
            </a:r>
          </a:p>
          <a:p>
            <a:pPr marL="742950" lvl="1" indent="-285750"/>
            <a:r>
              <a:rPr lang="en-US" altLang="en-US" sz="1800" smtClean="0"/>
              <a:t>An itemset whose support is greater than or equal to a </a:t>
            </a:r>
            <a:r>
              <a:rPr lang="en-US" altLang="en-US" sz="1800" i="1" smtClean="0"/>
              <a:t>minsup</a:t>
            </a:r>
            <a:r>
              <a:rPr lang="en-US" altLang="en-US" sz="1800" smtClean="0"/>
              <a:t> threshold</a:t>
            </a:r>
          </a:p>
        </p:txBody>
      </p:sp>
      <p:graphicFrame>
        <p:nvGraphicFramePr>
          <p:cNvPr id="6148" name="Object 45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410200" y="2089150"/>
          <a:ext cx="3657600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Document" r:id="rId3" imgW="3359338" imgH="2015504" progId="Word.Document.8">
                  <p:embed/>
                </p:oleObj>
              </mc:Choice>
              <mc:Fallback>
                <p:oleObj name="Document" r:id="rId3" imgW="3359338" imgH="2015504" progId="Word.Document.8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89150"/>
                        <a:ext cx="3657600" cy="219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Definition: Association Rule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784725" y="3733800"/>
            <a:ext cx="3978275" cy="2451100"/>
            <a:chOff x="3014" y="2304"/>
            <a:chExt cx="2574" cy="1592"/>
          </a:xfrm>
        </p:grpSpPr>
        <p:sp>
          <p:nvSpPr>
            <p:cNvPr id="7174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47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altLang="en-US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7175" name="Object 12"/>
            <p:cNvGraphicFramePr>
              <a:graphicFrameLocks noChangeAspect="1"/>
            </p:cNvGraphicFramePr>
            <p:nvPr/>
          </p:nvGraphicFramePr>
          <p:xfrm>
            <a:off x="3711" y="2545"/>
            <a:ext cx="1877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6" name="Equation" r:id="rId3" imgW="1574800" imgH="203200" progId="Equation.3">
                    <p:embed/>
                  </p:oleObj>
                </mc:Choice>
                <mc:Fallback>
                  <p:oleObj name="Equation" r:id="rId3" imgW="1574800" imgH="203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1" y="2545"/>
                          <a:ext cx="1877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6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7" name="Equation" r:id="rId5" imgW="4318000" imgH="787400" progId="Equation.3">
                    <p:embed/>
                  </p:oleObj>
                </mc:Choice>
                <mc:Fallback>
                  <p:oleObj name="Equation" r:id="rId5" imgW="4318000" imgH="7874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0" y="2928"/>
                          <a:ext cx="2460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8" name="Equation" r:id="rId7" imgW="4470400" imgH="787400" progId="Equation.3">
                    <p:embed/>
                  </p:oleObj>
                </mc:Choice>
                <mc:Fallback>
                  <p:oleObj name="Equation" r:id="rId7" imgW="4470400" imgH="7874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" y="3456"/>
                          <a:ext cx="2475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0387" name="Rectangle 19"/>
          <p:cNvSpPr>
            <a:spLocks noChangeArrowheads="1"/>
          </p:cNvSpPr>
          <p:nvPr/>
        </p:nvSpPr>
        <p:spPr bwMode="auto">
          <a:xfrm>
            <a:off x="304800" y="1066800"/>
            <a:ext cx="487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Association Rule</a:t>
            </a:r>
          </a:p>
          <a:p>
            <a:pPr lvl="1"/>
            <a:r>
              <a:rPr lang="en-US" altLang="en-US" sz="1800" b="0"/>
              <a:t>An implication expression of the form X </a:t>
            </a:r>
            <a:r>
              <a:rPr lang="en-US" altLang="en-US" sz="1800" b="0">
                <a:sym typeface="Symbol" pitchFamily="18" charset="2"/>
              </a:rPr>
              <a:t> Y, where X and Y are itemsets</a:t>
            </a:r>
          </a:p>
          <a:p>
            <a:pPr lvl="1"/>
            <a:r>
              <a:rPr lang="en-US" altLang="en-US" sz="1800" b="0"/>
              <a:t>Example:</a:t>
            </a:r>
            <a:br>
              <a:rPr lang="en-US" altLang="en-US" sz="1800" b="0"/>
            </a:br>
            <a:r>
              <a:rPr lang="en-US" altLang="en-US" sz="1800" b="0"/>
              <a:t>   {Milk, Diaper} </a:t>
            </a:r>
            <a:r>
              <a:rPr lang="en-US" altLang="en-US" sz="1800" b="0">
                <a:sym typeface="Symbol" pitchFamily="18" charset="2"/>
              </a:rPr>
              <a:t> {Beer}</a:t>
            </a:r>
            <a:r>
              <a:rPr lang="en-US" altLang="en-US" sz="1800" b="0"/>
              <a:t> </a:t>
            </a:r>
          </a:p>
          <a:p>
            <a:pPr lvl="1">
              <a:buFont typeface="Arial" charset="0"/>
              <a:buNone/>
            </a:pPr>
            <a:endParaRPr lang="en-US" altLang="en-US" sz="1800"/>
          </a:p>
          <a:p>
            <a:r>
              <a:rPr lang="en-US" altLang="en-US" sz="2000"/>
              <a:t>Rule Evaluation Metrics</a:t>
            </a:r>
            <a:endParaRPr lang="en-US" altLang="en-US" sz="2000">
              <a:sym typeface="Symbol" pitchFamily="18" charset="2"/>
            </a:endParaRPr>
          </a:p>
          <a:p>
            <a:pPr lvl="1"/>
            <a:r>
              <a:rPr lang="en-US" altLang="en-US" sz="1800" b="0"/>
              <a:t>Support (s)</a:t>
            </a:r>
          </a:p>
          <a:p>
            <a:pPr lvl="2"/>
            <a:r>
              <a:rPr lang="en-US" altLang="en-US" sz="1600" b="0"/>
              <a:t>Fraction of transactions that contain both X and Y</a:t>
            </a:r>
          </a:p>
          <a:p>
            <a:pPr lvl="1"/>
            <a:r>
              <a:rPr lang="en-US" altLang="en-US" sz="1800" b="0"/>
              <a:t>Confidence (c)</a:t>
            </a:r>
          </a:p>
          <a:p>
            <a:pPr lvl="2"/>
            <a:r>
              <a:rPr lang="en-US" altLang="en-US" sz="1600" b="0"/>
              <a:t>Measures how often items in Y </a:t>
            </a:r>
            <a:br>
              <a:rPr lang="en-US" altLang="en-US" sz="1600" b="0"/>
            </a:br>
            <a:r>
              <a:rPr lang="en-US" altLang="en-US" sz="1600" b="0"/>
              <a:t>appear in transactions that</a:t>
            </a:r>
            <a:br>
              <a:rPr lang="en-US" altLang="en-US" sz="1600" b="0"/>
            </a:br>
            <a:r>
              <a:rPr lang="en-US" altLang="en-US" sz="1600" b="0"/>
              <a:t>contain X</a:t>
            </a:r>
          </a:p>
        </p:txBody>
      </p:sp>
      <p:graphicFrame>
        <p:nvGraphicFramePr>
          <p:cNvPr id="7173" name="Object 21"/>
          <p:cNvGraphicFramePr>
            <a:graphicFrameLocks noGrp="1" noChangeAspect="1"/>
          </p:cNvGraphicFramePr>
          <p:nvPr>
            <p:ph idx="1"/>
          </p:nvPr>
        </p:nvGraphicFramePr>
        <p:xfrm>
          <a:off x="5413375" y="1352550"/>
          <a:ext cx="3579813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Document" r:id="rId9" imgW="3352666" imgH="2016134" progId="Word.Document.8">
                  <p:embed/>
                </p:oleObj>
              </mc:Choice>
              <mc:Fallback>
                <p:oleObj name="Document" r:id="rId9" imgW="3352666" imgH="2016134" progId="Word.Document.8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1352550"/>
                        <a:ext cx="3579813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Association Rule Mining Task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Given a set of transactions T, the goal of association rule mining is to find all rules having </a:t>
            </a:r>
          </a:p>
          <a:p>
            <a:pPr lvl="1"/>
            <a:r>
              <a:rPr lang="en-US" altLang="en-US" smtClean="0"/>
              <a:t>support </a:t>
            </a:r>
            <a:r>
              <a:rPr lang="en-US" altLang="en-US" smtClean="0">
                <a:cs typeface="Arial" charset="0"/>
              </a:rPr>
              <a:t>≥ </a:t>
            </a:r>
            <a:r>
              <a:rPr lang="en-US" altLang="en-US" i="1" smtClean="0">
                <a:cs typeface="Arial" charset="0"/>
              </a:rPr>
              <a:t>minsup </a:t>
            </a:r>
            <a:r>
              <a:rPr lang="en-US" altLang="en-US" smtClean="0">
                <a:cs typeface="Arial" charset="0"/>
              </a:rPr>
              <a:t>threshold</a:t>
            </a:r>
          </a:p>
          <a:p>
            <a:pPr lvl="1"/>
            <a:r>
              <a:rPr lang="en-US" altLang="en-US" smtClean="0">
                <a:cs typeface="Arial" charset="0"/>
              </a:rPr>
              <a:t>confidence ≥ </a:t>
            </a:r>
            <a:r>
              <a:rPr lang="en-US" altLang="en-US" i="1" smtClean="0">
                <a:cs typeface="Arial" charset="0"/>
              </a:rPr>
              <a:t>minconf </a:t>
            </a:r>
            <a:r>
              <a:rPr lang="en-US" altLang="en-US" smtClean="0">
                <a:cs typeface="Arial" charset="0"/>
              </a:rPr>
              <a:t>threshold</a:t>
            </a:r>
          </a:p>
          <a:p>
            <a:pPr lvl="1"/>
            <a:endParaRPr lang="en-US" altLang="en-US" smtClean="0">
              <a:cs typeface="Arial" charset="0"/>
            </a:endParaRPr>
          </a:p>
          <a:p>
            <a:r>
              <a:rPr lang="en-US" altLang="en-US" smtClean="0">
                <a:cs typeface="Arial" charset="0"/>
              </a:rPr>
              <a:t>Brute-force approach:</a:t>
            </a:r>
          </a:p>
          <a:p>
            <a:pPr lvl="1"/>
            <a:r>
              <a:rPr lang="en-US" altLang="en-US" smtClean="0">
                <a:cs typeface="Arial" charset="0"/>
              </a:rPr>
              <a:t>List all possible association rules</a:t>
            </a:r>
          </a:p>
          <a:p>
            <a:pPr lvl="1"/>
            <a:r>
              <a:rPr lang="en-US" altLang="en-US" smtClean="0">
                <a:cs typeface="Arial" charset="0"/>
              </a:rPr>
              <a:t>Compute the support and confidence for each rule</a:t>
            </a:r>
          </a:p>
          <a:p>
            <a:pPr lvl="1"/>
            <a:r>
              <a:rPr lang="en-US" altLang="en-US" smtClean="0">
                <a:cs typeface="Arial" charset="0"/>
              </a:rPr>
              <a:t>Prune rules that fail the </a:t>
            </a:r>
            <a:r>
              <a:rPr lang="en-US" altLang="en-US" i="1" smtClean="0">
                <a:cs typeface="Arial" charset="0"/>
              </a:rPr>
              <a:t>minsup</a:t>
            </a:r>
            <a:r>
              <a:rPr lang="en-US" altLang="en-US" smtClean="0">
                <a:cs typeface="Arial" charset="0"/>
              </a:rPr>
              <a:t> and </a:t>
            </a:r>
            <a:r>
              <a:rPr lang="en-US" altLang="en-US" i="1" smtClean="0">
                <a:cs typeface="Arial" charset="0"/>
              </a:rPr>
              <a:t>minconf</a:t>
            </a:r>
            <a:r>
              <a:rPr lang="en-US" altLang="en-US" smtClean="0">
                <a:cs typeface="Arial" charset="0"/>
              </a:rPr>
              <a:t> thresholds</a:t>
            </a:r>
          </a:p>
          <a:p>
            <a:pPr lvl="1">
              <a:buFont typeface="Arial" charset="0"/>
              <a:buNone/>
            </a:pPr>
            <a:r>
              <a:rPr lang="en-US" altLang="en-US" smtClean="0">
                <a:cs typeface="Arial" charset="0"/>
                <a:sym typeface="Symbol" pitchFamily="18" charset="2"/>
              </a:rPr>
              <a:t> 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</a:rPr>
              <a:t>Computationally prohibitive</a:t>
            </a:r>
            <a:r>
              <a:rPr lang="en-US" altLang="en-US" smtClean="0">
                <a:cs typeface="Arial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Computational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990600"/>
            <a:ext cx="83185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Given d unique items: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Total number of itemsets = 2</a:t>
            </a:r>
            <a:r>
              <a:rPr lang="en-US" altLang="en-US" baseline="30000" smtClean="0"/>
              <a:t>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Total number of possible association rules: </a:t>
            </a: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5257800" y="2514600"/>
          <a:ext cx="3662363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3" imgW="2832100" imgH="1270000" progId="Equation.3">
                  <p:embed/>
                </p:oleObj>
              </mc:Choice>
              <mc:Fallback>
                <p:oleObj name="Equation" r:id="rId3" imgW="2832100" imgH="1270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514600"/>
                        <a:ext cx="3662363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410200" y="46482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If d=</a:t>
            </a:r>
            <a:r>
              <a:rPr lang="en-US" altLang="en-US" sz="2000">
                <a:sym typeface="Symbol" pitchFamily="18" charset="2"/>
              </a:rPr>
              <a:t>6,  R = 602 rules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1904" r="7143" b="952"/>
          <a:stretch>
            <a:fillRect/>
          </a:stretch>
        </p:blipFill>
        <p:spPr bwMode="auto">
          <a:xfrm>
            <a:off x="152400" y="2324100"/>
            <a:ext cx="48768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Mining Association Rules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4267200" y="1219200"/>
            <a:ext cx="472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rgbClr val="CC3300"/>
                </a:solidFill>
                <a:sym typeface="Symbol" pitchFamily="18" charset="2"/>
              </a:rPr>
              <a:t>Example of Rules:</a:t>
            </a:r>
            <a:br>
              <a:rPr lang="en-US" altLang="en-US" sz="2400" b="0">
                <a:solidFill>
                  <a:srgbClr val="CC3300"/>
                </a:solidFill>
                <a:sym typeface="Symbol" pitchFamily="18" charset="2"/>
              </a:rPr>
            </a:br>
            <a:endParaRPr lang="en-US" altLang="en-US" sz="1000" b="0">
              <a:solidFill>
                <a:srgbClr val="CC3300"/>
              </a:solidFill>
              <a:sym typeface="Symbol" pitchFamily="18" charset="2"/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{Milk,Diaper} </a:t>
            </a:r>
            <a:r>
              <a:rPr lang="en-US" altLang="en-US" sz="2000" b="0">
                <a:sym typeface="Symbol" pitchFamily="18" charset="2"/>
              </a:rPr>
              <a:t> {Beer} (s=0.4, c=0.67)</a:t>
            </a:r>
            <a:br>
              <a:rPr lang="en-US" altLang="en-US" sz="2000" b="0">
                <a:sym typeface="Symbol" pitchFamily="18" charset="2"/>
              </a:rPr>
            </a:br>
            <a:r>
              <a:rPr lang="en-US" altLang="en-US" sz="2000" b="0"/>
              <a:t>{Milk,Beer} </a:t>
            </a:r>
            <a:r>
              <a:rPr lang="en-US" altLang="en-US" sz="2000" b="0">
                <a:sym typeface="Symbol" pitchFamily="18" charset="2"/>
              </a:rPr>
              <a:t> {Diaper} (s=0.4, c=1.0)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{Diaper,Beer} </a:t>
            </a:r>
            <a:r>
              <a:rPr lang="en-US" altLang="en-US" sz="2000" b="0">
                <a:sym typeface="Symbol" pitchFamily="18" charset="2"/>
              </a:rPr>
              <a:t> {Milk} (s=0.4, c=0.67)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ym typeface="Symbol" pitchFamily="18" charset="2"/>
              </a:rPr>
              <a:t>{Beer}  {Milk,Diaper} (s=0.4, c=0.67) </a:t>
            </a:r>
            <a:br>
              <a:rPr lang="en-US" altLang="en-US" sz="2000" b="0">
                <a:sym typeface="Symbol" pitchFamily="18" charset="2"/>
              </a:rPr>
            </a:br>
            <a:r>
              <a:rPr lang="en-US" altLang="en-US" sz="2000" b="0">
                <a:sym typeface="Symbol" pitchFamily="18" charset="2"/>
              </a:rPr>
              <a:t>{Diaper}  {Milk,Beer} (s=0.4, c=0.5)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ym typeface="Symbol" pitchFamily="18" charset="2"/>
              </a:rPr>
              <a:t>{Milk}  {Diaper,Beer} (s=0.4, c=0.5)</a:t>
            </a:r>
          </a:p>
        </p:txBody>
      </p:sp>
      <p:graphicFrame>
        <p:nvGraphicFramePr>
          <p:cNvPr id="1024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07975" y="1371600"/>
          <a:ext cx="3727450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Document" r:id="rId3" imgW="3352666" imgH="2016134" progId="Word.Document.8">
                  <p:embed/>
                </p:oleObj>
              </mc:Choice>
              <mc:Fallback>
                <p:oleObj name="Document" r:id="rId3" imgW="3352666" imgH="201613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1371600"/>
                        <a:ext cx="3727450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1399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792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rgbClr val="CC3300"/>
                </a:solidFill>
                <a:sym typeface="Symbol" pitchFamily="18" charset="2"/>
              </a:rPr>
              <a:t>Observations: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b="0">
                <a:sym typeface="Symbol" pitchFamily="18" charset="2"/>
              </a:rPr>
              <a:t> All the above rules are binary partitions of the same itemset: </a:t>
            </a:r>
            <a:br>
              <a:rPr lang="en-US" altLang="en-US" sz="2000" b="0">
                <a:sym typeface="Symbol" pitchFamily="18" charset="2"/>
              </a:rPr>
            </a:br>
            <a:r>
              <a:rPr lang="en-US" altLang="en-US" sz="2000" b="0">
                <a:sym typeface="Symbol" pitchFamily="18" charset="2"/>
              </a:rPr>
              <a:t>	{Milk, Diaper, Beer}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b="0">
                <a:sym typeface="Symbol" pitchFamily="18" charset="2"/>
              </a:rPr>
              <a:t> Rules originating from the same itemset have identical support but</a:t>
            </a:r>
            <a:br>
              <a:rPr lang="en-US" altLang="en-US" sz="2000" b="0">
                <a:sym typeface="Symbol" pitchFamily="18" charset="2"/>
              </a:rPr>
            </a:br>
            <a:r>
              <a:rPr lang="en-US" altLang="en-US" sz="2000" b="0">
                <a:sym typeface="Symbol" pitchFamily="18" charset="2"/>
              </a:rPr>
              <a:t>  can have different confidence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b="0">
                <a:sym typeface="Symbol" pitchFamily="18" charset="2"/>
              </a:rPr>
              <a:t> Thus, we may decouple the support and confidence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Mining Association Rules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 smtClean="0"/>
              <a:t>Two-step approach: 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Frequent Itemset Generation</a:t>
            </a:r>
            <a:endParaRPr lang="en-US" altLang="en-US" smtClean="0"/>
          </a:p>
          <a:p>
            <a:pPr marL="1295400" lvl="2" indent="-381000">
              <a:buFont typeface="Arial" charset="0"/>
              <a:buChar char="–"/>
            </a:pPr>
            <a:r>
              <a:rPr lang="en-US" altLang="en-US" smtClean="0"/>
              <a:t>Generate all itemsets whose support </a:t>
            </a:r>
            <a:r>
              <a:rPr lang="en-US" altLang="en-US" smtClean="0">
                <a:sym typeface="Symbol" pitchFamily="18" charset="2"/>
              </a:rPr>
              <a:t> </a:t>
            </a:r>
            <a:r>
              <a:rPr lang="en-US" altLang="en-US" smtClean="0"/>
              <a:t>minsup</a:t>
            </a:r>
          </a:p>
          <a:p>
            <a:pPr marL="1295400" lvl="2" indent="-381000">
              <a:buFont typeface="Arial" charset="0"/>
              <a:buNone/>
            </a:pPr>
            <a:endParaRPr lang="en-US" altLang="en-US" smtClean="0"/>
          </a:p>
          <a:p>
            <a:pPr marL="914400" lvl="1" indent="-457200">
              <a:buFont typeface="Arial" charset="0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Rule Generation</a:t>
            </a:r>
            <a:endParaRPr lang="en-US" altLang="en-US" smtClean="0"/>
          </a:p>
          <a:p>
            <a:pPr marL="1295400" lvl="2" indent="-381000">
              <a:buFont typeface="Arial" charset="0"/>
              <a:buChar char="–"/>
            </a:pPr>
            <a:r>
              <a:rPr lang="en-US" altLang="en-US" smtClean="0"/>
              <a:t>Generate high confidence rules from each frequent itemset, where each rule is a binary partitioning of a frequent itemset</a:t>
            </a:r>
          </a:p>
          <a:p>
            <a:pPr marL="533400" indent="-533400"/>
            <a:endParaRPr lang="en-US" altLang="en-US" smtClean="0"/>
          </a:p>
          <a:p>
            <a:pPr marL="533400" indent="-533400"/>
            <a:r>
              <a:rPr lang="en-US" altLang="en-US" smtClean="0"/>
              <a:t>Frequent itemset generation is still computationally expensive</a:t>
            </a:r>
          </a:p>
          <a:p>
            <a:pPr marL="533400" indent="-533400">
              <a:buFont typeface="Monotype Sort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Frequent Itemset Generation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04800" y="990600"/>
          <a:ext cx="7034213" cy="531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VISIO" r:id="rId3" imgW="9811512" imgH="7395972" progId="Visio.Drawing.6">
                  <p:embed/>
                </p:oleObj>
              </mc:Choice>
              <mc:Fallback>
                <p:oleObj name="VISIO" r:id="rId3" imgW="9811512" imgH="7395972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7034213" cy="531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248400" y="5257800"/>
            <a:ext cx="2743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Given d items, there are 2</a:t>
            </a:r>
            <a:r>
              <a:rPr lang="en-US" altLang="en-US" sz="2000" baseline="30000"/>
              <a:t>d</a:t>
            </a:r>
            <a:r>
              <a:rPr lang="en-US" altLang="en-US" sz="2000"/>
              <a:t> possible candidate itemsets</a:t>
            </a:r>
            <a:endParaRPr lang="en-US" altLang="en-US" sz="2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146479287</TotalTime>
  <Pages>3</Pages>
  <Words>745</Words>
  <Application>Microsoft Office PowerPoint</Application>
  <PresentationFormat>On-screen Show (4:3)</PresentationFormat>
  <Paragraphs>190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Monotype Sorts</vt:lpstr>
      <vt:lpstr>Symbol</vt:lpstr>
      <vt:lpstr>Tahoma</vt:lpstr>
      <vt:lpstr>Times New Roman</vt:lpstr>
      <vt:lpstr>Wingdings</vt:lpstr>
      <vt:lpstr>LC.BRev.FY97</vt:lpstr>
      <vt:lpstr>Document</vt:lpstr>
      <vt:lpstr>Equation</vt:lpstr>
      <vt:lpstr>VISIO</vt:lpstr>
      <vt:lpstr>Visio</vt:lpstr>
      <vt:lpstr>Data Mining</vt:lpstr>
      <vt:lpstr>Association Rule Mining</vt:lpstr>
      <vt:lpstr>Definition: Frequent Itemset</vt:lpstr>
      <vt:lpstr>Definition: Association Rule</vt:lpstr>
      <vt:lpstr>Association Rule Mining Task</vt:lpstr>
      <vt:lpstr>Computational Complexity</vt:lpstr>
      <vt:lpstr>Mining Association Rules</vt:lpstr>
      <vt:lpstr>Mining Association Rules</vt:lpstr>
      <vt:lpstr>Frequent Itemset Generation</vt:lpstr>
      <vt:lpstr>Frequent Itemset Generation</vt:lpstr>
      <vt:lpstr>Frequent Itemset Generation Strategies</vt:lpstr>
      <vt:lpstr>Reducing Number of Candidates</vt:lpstr>
      <vt:lpstr>Illustrating Apriori Principle</vt:lpstr>
      <vt:lpstr>Illustrating Apriori Principle</vt:lpstr>
      <vt:lpstr>Illustrating Apriori Principle</vt:lpstr>
      <vt:lpstr>Illustrating Apriori Principle</vt:lpstr>
      <vt:lpstr>Illustrating Apriori Principle</vt:lpstr>
      <vt:lpstr>Illustrating Apriori Principle</vt:lpstr>
      <vt:lpstr>Illustrating Apriori Principle</vt:lpstr>
      <vt:lpstr>Rule Generation</vt:lpstr>
      <vt:lpstr>Rule Generation</vt:lpstr>
      <vt:lpstr>Rule Generation for Apriori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Abernathy, Zachary John</cp:lastModifiedBy>
  <cp:revision>484</cp:revision>
  <cp:lastPrinted>2018-02-04T02:18:57Z</cp:lastPrinted>
  <dcterms:created xsi:type="dcterms:W3CDTF">1998-03-18T13:44:31Z</dcterms:created>
  <dcterms:modified xsi:type="dcterms:W3CDTF">2019-04-04T12:59:02Z</dcterms:modified>
</cp:coreProperties>
</file>